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6" r:id="rId3"/>
    <p:sldId id="275" r:id="rId4"/>
    <p:sldId id="261" r:id="rId5"/>
    <p:sldId id="277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0D3859BB-9789-415C-B77B-DA5C7A74B067}">
          <p14:sldIdLst>
            <p14:sldId id="256"/>
            <p14:sldId id="276"/>
            <p14:sldId id="275"/>
            <p14:sldId id="261"/>
            <p14:sldId id="277"/>
            <p14:sldId id="262"/>
            <p14:sldId id="265"/>
            <p14:sldId id="263"/>
            <p14:sldId id="266"/>
            <p14:sldId id="267"/>
            <p14:sldId id="268"/>
            <p14:sldId id="269"/>
            <p14:sldId id="272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de Prado" initials="MdP" lastIdx="3" clrIdx="0">
    <p:extLst>
      <p:ext uri="{19B8F6BF-5375-455C-9EA6-DF929625EA0E}">
        <p15:presenceInfo xmlns:p15="http://schemas.microsoft.com/office/powerpoint/2012/main" userId="S-1-5-21-2260607425-1909752979-1759377992-1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000"/>
    <a:srgbClr val="3D637C"/>
    <a:srgbClr val="426781"/>
    <a:srgbClr val="487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427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4FD-AE12-44A0-A8E2-28F09EF5D885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0CF7F-E8CA-4171-AFC9-0C80ED6B1B8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6636" y="1444949"/>
            <a:ext cx="6525088" cy="1926456"/>
          </a:xfrm>
        </p:spPr>
        <p:txBody>
          <a:bodyPr anchor="b">
            <a:noAutofit/>
          </a:bodyPr>
          <a:lstStyle>
            <a:lvl1pPr algn="r">
              <a:defRPr sz="4400" b="1" baseline="0">
                <a:solidFill>
                  <a:srgbClr val="426781"/>
                </a:solidFill>
              </a:defRPr>
            </a:lvl1pPr>
          </a:lstStyle>
          <a:p>
            <a:r>
              <a:rPr lang="nl-NL" dirty="0" err="1"/>
              <a:t>Acronym</a:t>
            </a:r>
            <a:r>
              <a:rPr lang="nl-NL" dirty="0"/>
              <a:t> – Full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197" y="3757215"/>
            <a:ext cx="4769527" cy="564471"/>
          </a:xfrm>
        </p:spPr>
        <p:txBody>
          <a:bodyPr>
            <a:noAutofit/>
          </a:bodyPr>
          <a:lstStyle>
            <a:lvl1pPr marL="0" indent="0" algn="r">
              <a:buNone/>
              <a:defRPr sz="2800" baseline="0">
                <a:solidFill>
                  <a:srgbClr val="426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372343" y="223998"/>
            <a:ext cx="1002225" cy="108286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56553" y="1285105"/>
            <a:ext cx="1633807" cy="34901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27561" y="6384464"/>
            <a:ext cx="389273" cy="308898"/>
          </a:xfrm>
          <a:prstGeom prst="rect">
            <a:avLst/>
          </a:prstGeom>
        </p:spPr>
      </p:pic>
      <p:sp>
        <p:nvSpPr>
          <p:cNvPr id="16" name="Tekstvak 15"/>
          <p:cNvSpPr txBox="1"/>
          <p:nvPr userDrawn="1"/>
        </p:nvSpPr>
        <p:spPr>
          <a:xfrm>
            <a:off x="3879541" y="6396091"/>
            <a:ext cx="53394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50" dirty="0">
                <a:solidFill>
                  <a:srgbClr val="426781"/>
                </a:solidFill>
              </a:rPr>
              <a:t>The ERA-net </a:t>
            </a:r>
            <a:r>
              <a:rPr lang="nl-BE" sz="750" dirty="0" err="1">
                <a:solidFill>
                  <a:srgbClr val="426781"/>
                </a:solidFill>
              </a:rPr>
              <a:t>Cofund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SusAn</a:t>
            </a:r>
            <a:r>
              <a:rPr lang="nl-BE" sz="750" dirty="0">
                <a:solidFill>
                  <a:srgbClr val="426781"/>
                </a:solidFill>
              </a:rPr>
              <a:t> is </a:t>
            </a:r>
            <a:r>
              <a:rPr lang="nl-BE" sz="750" dirty="0" err="1">
                <a:solidFill>
                  <a:srgbClr val="426781"/>
                </a:solidFill>
              </a:rPr>
              <a:t>funded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by</a:t>
            </a:r>
            <a:r>
              <a:rPr lang="nl-BE" sz="750" dirty="0">
                <a:solidFill>
                  <a:srgbClr val="426781"/>
                </a:solidFill>
              </a:rPr>
              <a:t> European </a:t>
            </a:r>
            <a:r>
              <a:rPr lang="nl-BE" sz="750" dirty="0" err="1">
                <a:solidFill>
                  <a:srgbClr val="426781"/>
                </a:solidFill>
              </a:rPr>
              <a:t>Union’s</a:t>
            </a:r>
            <a:r>
              <a:rPr lang="nl-BE" sz="750" dirty="0">
                <a:solidFill>
                  <a:srgbClr val="426781"/>
                </a:solidFill>
              </a:rPr>
              <a:t> Horizon</a:t>
            </a:r>
            <a:r>
              <a:rPr lang="nl-BE" sz="750" baseline="0" dirty="0">
                <a:solidFill>
                  <a:srgbClr val="426781"/>
                </a:solidFill>
              </a:rPr>
              <a:t> </a:t>
            </a:r>
            <a:r>
              <a:rPr lang="nl-BE" sz="750" dirty="0">
                <a:solidFill>
                  <a:srgbClr val="426781"/>
                </a:solidFill>
              </a:rPr>
              <a:t>2020 Research </a:t>
            </a:r>
            <a:r>
              <a:rPr lang="nl-BE" sz="750" dirty="0" err="1">
                <a:solidFill>
                  <a:srgbClr val="426781"/>
                </a:solidFill>
              </a:rPr>
              <a:t>and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Innovation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programme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under</a:t>
            </a:r>
            <a:r>
              <a:rPr lang="nl-BE" sz="750" dirty="0">
                <a:solidFill>
                  <a:srgbClr val="426781"/>
                </a:solidFill>
              </a:rPr>
              <a:t> </a:t>
            </a:r>
            <a:r>
              <a:rPr lang="nl-BE" sz="750" dirty="0" err="1">
                <a:solidFill>
                  <a:srgbClr val="426781"/>
                </a:solidFill>
              </a:rPr>
              <a:t>grant</a:t>
            </a:r>
            <a:r>
              <a:rPr lang="nl-BE" sz="750" dirty="0">
                <a:solidFill>
                  <a:srgbClr val="426781"/>
                </a:solidFill>
              </a:rPr>
              <a:t> agreement n° 696231</a:t>
            </a:r>
            <a:endParaRPr lang="en-US" sz="750" dirty="0">
              <a:solidFill>
                <a:srgbClr val="426781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4094169" y="4702131"/>
            <a:ext cx="436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3D637C"/>
                </a:solidFill>
              </a:rPr>
              <a:t>Mid-term COFUNDED Projects Seminar</a:t>
            </a:r>
          </a:p>
          <a:p>
            <a:pPr algn="r"/>
            <a:r>
              <a:rPr lang="nb-NO" dirty="0">
                <a:solidFill>
                  <a:srgbClr val="3D637C"/>
                </a:solidFill>
              </a:rPr>
              <a:t>10-11 April 2019, Wageningen (Netherlands)</a:t>
            </a:r>
            <a:endParaRPr lang="en-US" dirty="0">
              <a:solidFill>
                <a:srgbClr val="3D637C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" y="4216893"/>
            <a:ext cx="3326538" cy="25023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87" y="6050757"/>
            <a:ext cx="5687460" cy="4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452" y="262189"/>
            <a:ext cx="8637974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48708B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870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63826"/>
          <a:stretch/>
        </p:blipFill>
        <p:spPr>
          <a:xfrm>
            <a:off x="8010052" y="5610687"/>
            <a:ext cx="732982" cy="7919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35020" r="-676" b="26404"/>
          <a:stretch/>
        </p:blipFill>
        <p:spPr>
          <a:xfrm>
            <a:off x="7863935" y="6474649"/>
            <a:ext cx="1194891" cy="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8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D63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63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63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63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63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63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wmf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12.png"/><Relationship Id="rId2" Type="http://schemas.openxmlformats.org/officeDocument/2006/relationships/image" Target="../media/image5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9.jpeg"/><Relationship Id="rId15" Type="http://schemas.openxmlformats.org/officeDocument/2006/relationships/image" Target="../media/image7.jpeg"/><Relationship Id="rId10" Type="http://schemas.openxmlformats.org/officeDocument/2006/relationships/image" Target="../media/image42.jpeg"/><Relationship Id="rId4" Type="http://schemas.openxmlformats.org/officeDocument/2006/relationships/image" Target="../media/image2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7.wmf"/><Relationship Id="rId7" Type="http://schemas.openxmlformats.org/officeDocument/2006/relationships/image" Target="../media/image8.jpeg"/><Relationship Id="rId12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44.png"/><Relationship Id="rId4" Type="http://schemas.openxmlformats.org/officeDocument/2006/relationships/image" Target="../media/image26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7.wmf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image" Target="../media/image26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7.jpe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34.jpeg"/><Relationship Id="rId5" Type="http://schemas.openxmlformats.org/officeDocument/2006/relationships/image" Target="../media/image32.png"/><Relationship Id="rId10" Type="http://schemas.openxmlformats.org/officeDocument/2006/relationships/image" Target="../media/image13.jpeg"/><Relationship Id="rId4" Type="http://schemas.openxmlformats.org/officeDocument/2006/relationships/image" Target="../media/image29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18045" y="848507"/>
            <a:ext cx="6952735" cy="2992464"/>
          </a:xfrm>
        </p:spPr>
        <p:txBody>
          <a:bodyPr/>
          <a:lstStyle/>
          <a:p>
            <a:pPr algn="ctr"/>
            <a:r>
              <a:rPr lang="pt-PT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SusTradeOff</a:t>
            </a:r>
            <a:br>
              <a:rPr lang="pt-PT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trade-offs between health and efficiency to improve competitiveness and sustainability of animal production by breeding and management</a:t>
            </a:r>
            <a:endParaRPr lang="nl-BE" sz="300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138617" y="3979641"/>
            <a:ext cx="5353108" cy="564471"/>
          </a:xfrm>
        </p:spPr>
        <p:txBody>
          <a:bodyPr/>
          <a:lstStyle/>
          <a:p>
            <a:r>
              <a:rPr lang="nl-BE" dirty="0" err="1"/>
              <a:t>Marie-Hélène</a:t>
            </a:r>
            <a:r>
              <a:rPr lang="nl-BE" dirty="0"/>
              <a:t> </a:t>
            </a:r>
            <a:r>
              <a:rPr lang="nl-BE" dirty="0" err="1"/>
              <a:t>Pinard-van</a:t>
            </a:r>
            <a:r>
              <a:rPr lang="nl-BE" dirty="0"/>
              <a:t> der Laan</a:t>
            </a:r>
          </a:p>
        </p:txBody>
      </p:sp>
      <p:pic>
        <p:nvPicPr>
          <p:cNvPr id="6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716" y="177501"/>
            <a:ext cx="2655570" cy="1247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6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8" y="0"/>
            <a:ext cx="7913989" cy="749643"/>
          </a:xfrm>
        </p:spPr>
        <p:txBody>
          <a:bodyPr>
            <a:no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actor approach</a:t>
            </a:r>
            <a:r>
              <a:rPr lang="pt-PT" sz="2200" i="1" dirty="0"/>
              <a:t>:  </a:t>
            </a:r>
            <a:r>
              <a:rPr lang="pt-PT" sz="1800" i="1" dirty="0"/>
              <a:t>Is there a strategy to involve relevant stakeholders? 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856709"/>
            <a:ext cx="8363272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Targetting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Stakeholders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Poultry breeders :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Organic farming :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Technical Institutes : 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Outside SusTradeOff : breeding + feeding industry + consumers</a:t>
            </a:r>
          </a:p>
          <a:p>
            <a:pPr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9BBB59">
                    <a:lumMod val="50000"/>
                  </a:srgbClr>
                </a:solidFill>
              </a:rPr>
              <a:t> 	                                       </a:t>
            </a:r>
            <a:r>
              <a:rPr lang="en-US" sz="1500" b="1" i="1" dirty="0">
                <a:solidFill>
                  <a:srgbClr val="C00000"/>
                </a:solidFill>
              </a:rPr>
              <a:t>awareness + social acceptance =&gt; implementation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Involving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Stakeholders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Dissemination of operationally validated proposals for</a:t>
            </a:r>
            <a:br>
              <a:rPr lang="en-US" sz="1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improvements of breeding /on-farm practices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Workshops with stakeholders (EU projects</a:t>
            </a:r>
            <a:br>
              <a:rPr lang="en-US" sz="1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e.g. </a:t>
            </a:r>
            <a:r>
              <a:rPr lang="en-US" sz="1600" b="1" dirty="0" err="1">
                <a:solidFill>
                  <a:srgbClr val="9BBB59">
                    <a:lumMod val="50000"/>
                  </a:srgbClr>
                </a:solidFill>
              </a:rPr>
              <a:t>FeedAGene</a:t>
            </a: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, policy makers and vet practices )</a:t>
            </a:r>
            <a:endParaRPr lang="en-US" sz="1600" b="1" dirty="0"/>
          </a:p>
        </p:txBody>
      </p:sp>
      <p:pic>
        <p:nvPicPr>
          <p:cNvPr id="6" name="Picture 2" descr="C:\Program Files\Microsoft Office 2007\MEDIA\CAGCAT10\j02971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396" y="2792932"/>
            <a:ext cx="1219475" cy="971760"/>
          </a:xfrm>
          <a:prstGeom prst="rect">
            <a:avLst/>
          </a:prstGeom>
          <a:noFill/>
        </p:spPr>
      </p:pic>
      <p:pic>
        <p:nvPicPr>
          <p:cNvPr id="7" name="Picture 4" descr="broiler chick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231" y="5129968"/>
            <a:ext cx="152476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lock of sheep, New Zealand, Pacif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766" y="4393331"/>
            <a:ext cx="1440160" cy="93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manzic\Documents\DATA\Dropbox\Dropbox\phd\my_publications_conferences\conferences_meetings\wcgalp\pres_media\Cobb Vantress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10" y="1244338"/>
            <a:ext cx="82058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hpinard\Desktop\index.jpg"/>
          <p:cNvPicPr>
            <a:picLocks noChangeAspect="1" noChangeArrowheads="1"/>
          </p:cNvPicPr>
          <p:nvPr/>
        </p:nvPicPr>
        <p:blipFill>
          <a:blip r:embed="rId7" cstate="print"/>
          <a:srcRect t="35000" b="36500"/>
          <a:stretch>
            <a:fillRect/>
          </a:stretch>
        </p:blipFill>
        <p:spPr bwMode="auto">
          <a:xfrm>
            <a:off x="3115230" y="1368414"/>
            <a:ext cx="1534260" cy="437263"/>
          </a:xfrm>
          <a:prstGeom prst="rect">
            <a:avLst/>
          </a:prstGeom>
          <a:noFill/>
        </p:spPr>
      </p:pic>
      <p:pic>
        <p:nvPicPr>
          <p:cNvPr id="11" name="Picture 2" descr="C:\Users\mhpinard\Desktop\oel-logo-br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8659" y="1944416"/>
            <a:ext cx="1610187" cy="385295"/>
          </a:xfrm>
          <a:prstGeom prst="rect">
            <a:avLst/>
          </a:prstGeom>
          <a:noFill/>
        </p:spPr>
      </p:pic>
      <p:pic>
        <p:nvPicPr>
          <p:cNvPr id="12" name="Picture 2" descr="Z:\Mes documents\Susan EraNet\Dekalb White aviary Ospel 41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5091" y="1228507"/>
            <a:ext cx="1184645" cy="78976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Z:\Mes documents\SAPHIR\Integrated Animal Health\concept.jpg"/>
          <p:cNvPicPr>
            <a:picLocks noChangeAspect="1" noChangeArrowheads="1"/>
          </p:cNvPicPr>
          <p:nvPr/>
        </p:nvPicPr>
        <p:blipFill>
          <a:blip r:embed="rId10" cstate="print"/>
          <a:srcRect l="70818" t="43707" r="9935" b="36558"/>
          <a:stretch>
            <a:fillRect/>
          </a:stretch>
        </p:blipFill>
        <p:spPr bwMode="auto">
          <a:xfrm>
            <a:off x="7266336" y="2455372"/>
            <a:ext cx="930313" cy="715425"/>
          </a:xfrm>
          <a:prstGeom prst="rect">
            <a:avLst/>
          </a:prstGeom>
          <a:noFill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alphaModFix amt="39000"/>
            <a:lum bright="-30000" contrast="30000"/>
          </a:blip>
          <a:stretch>
            <a:fillRect/>
          </a:stretch>
        </p:blipFill>
        <p:spPr>
          <a:xfrm rot="19563224">
            <a:off x="6490279" y="5100747"/>
            <a:ext cx="427014" cy="85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r="92839" b="72914"/>
          <a:stretch>
            <a:fillRect/>
          </a:stretch>
        </p:blipFill>
        <p:spPr bwMode="auto">
          <a:xfrm>
            <a:off x="6247705" y="4547287"/>
            <a:ext cx="507323" cy="61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https://www.itavi.asso.fr/sites/all/themes/custom/itavi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67413" y="2403741"/>
            <a:ext cx="1224135" cy="440430"/>
          </a:xfrm>
          <a:prstGeom prst="rect">
            <a:avLst/>
          </a:prstGeom>
          <a:noFill/>
        </p:spPr>
      </p:pic>
      <p:sp>
        <p:nvSpPr>
          <p:cNvPr id="7170" name="AutoShape 2" descr="Résultat de recherche d'images pour &quot;ide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Résultat de recherche d'images pour &quot;idele&quot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39467" y="2206560"/>
            <a:ext cx="1162479" cy="804370"/>
          </a:xfrm>
          <a:prstGeom prst="rect">
            <a:avLst/>
          </a:prstGeom>
          <a:noFill/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5324" y="2372498"/>
            <a:ext cx="468181" cy="468181"/>
          </a:xfrm>
          <a:prstGeom prst="rect">
            <a:avLst/>
          </a:prstGeom>
          <a:noFill/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8927" y="2393870"/>
            <a:ext cx="468182" cy="468182"/>
          </a:xfrm>
          <a:prstGeom prst="rect">
            <a:avLst/>
          </a:prstGeom>
          <a:noFill/>
        </p:spPr>
      </p:pic>
      <p:pic>
        <p:nvPicPr>
          <p:cNvPr id="34" name="Picture 3" descr="C:\Users\mhpinard\AppData\Local\Microsoft\Windows\Temporary Internet Files\Content.IE5\XFM9M0Q8\dna_PNG59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563579" flipV="1">
            <a:off x="7977068" y="4622704"/>
            <a:ext cx="757840" cy="627351"/>
          </a:xfrm>
          <a:prstGeom prst="rect">
            <a:avLst/>
          </a:prstGeom>
          <a:noFill/>
        </p:spPr>
      </p:pic>
      <p:sp>
        <p:nvSpPr>
          <p:cNvPr id="35" name="Ellipse 34"/>
          <p:cNvSpPr/>
          <p:nvPr/>
        </p:nvSpPr>
        <p:spPr>
          <a:xfrm>
            <a:off x="1902941" y="3369276"/>
            <a:ext cx="4613189" cy="411892"/>
          </a:xfrm>
          <a:prstGeom prst="ellipse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69"/>
            <a:ext cx="7886700" cy="911745"/>
          </a:xfrm>
        </p:spPr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actor approach</a:t>
            </a:r>
            <a:r>
              <a:rPr lang="pt-PT" sz="2800" i="1" dirty="0"/>
              <a:t>: </a:t>
            </a:r>
            <a:r>
              <a:rPr lang="pt-PT" sz="1800" i="1" dirty="0"/>
              <a:t>Are research outcomes validated under practical conditions along the whole value added chain? 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416277" y="2239009"/>
            <a:ext cx="5070123" cy="137740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2.1: Genetic background of trade-offs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3000 hens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Hendrix Genetics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phenotyped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Nab, +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 hens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genotyped +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egg production + feed efficiency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Expected results: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 correlations and pleiotropic effects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99802" y="3576343"/>
            <a:ext cx="5144264" cy="148168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2.2: Resilience and immunocompetence in lines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Selected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H/L Nab X not selected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roosters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Nab +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survival data recorded by Hendrix Genetics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Expected results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Validation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whether selection on Nab will improve resilience and survival without negative side-effects on production or feed efficiency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83059" y="1280324"/>
            <a:ext cx="4963298" cy="93610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79375" cmpd="tri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0" rIns="36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WP2: Genetic basis of resource allocation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=&gt; to dissect the genetic basis of resource allocation between immune competence  and production efficiency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9" descr="C:\Users\mhpinard\Desktop\index.jpg"/>
          <p:cNvPicPr>
            <a:picLocks noChangeAspect="1" noChangeArrowheads="1"/>
          </p:cNvPicPr>
          <p:nvPr/>
        </p:nvPicPr>
        <p:blipFill>
          <a:blip r:embed="rId3" cstate="print"/>
          <a:srcRect t="35000" b="36500"/>
          <a:stretch>
            <a:fillRect/>
          </a:stretch>
        </p:blipFill>
        <p:spPr bwMode="auto">
          <a:xfrm>
            <a:off x="1838365" y="5602663"/>
            <a:ext cx="1534260" cy="4372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6811" y="5303793"/>
            <a:ext cx="42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Directly validated under practical conditions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0044" y="963826"/>
            <a:ext cx="5725297" cy="50662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72747" y="2111632"/>
            <a:ext cx="227698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results</a:t>
            </a:r>
            <a:b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“commercial conditions”</a:t>
            </a:r>
            <a:b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too preliminary (proteomics) </a:t>
            </a:r>
            <a:b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to be validated in an other project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Z:\Mes documents\Susan EraNet\Dekalb White aviary Ospel 4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433" y="5164484"/>
            <a:ext cx="1150087" cy="766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1668" y="2982097"/>
            <a:ext cx="426458" cy="426458"/>
          </a:xfrm>
          <a:prstGeom prst="rect">
            <a:avLst/>
          </a:prstGeom>
          <a:noFill/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6905" y="2998573"/>
            <a:ext cx="384977" cy="38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1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6973"/>
            <a:ext cx="7886700" cy="1032176"/>
          </a:xfrm>
        </p:spPr>
        <p:txBody>
          <a:bodyPr>
            <a:noAutofit/>
          </a:bodyPr>
          <a:lstStyle/>
          <a:p>
            <a:br>
              <a:rPr lang="pt-PT" sz="2200" dirty="0"/>
            </a:br>
            <a:br>
              <a:rPr lang="pt-PT" sz="2200" dirty="0"/>
            </a:b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Cross-scale approach</a:t>
            </a:r>
            <a:r>
              <a:rPr lang="pt-PT" sz="2800" dirty="0"/>
              <a:t>:</a:t>
            </a:r>
            <a:br>
              <a:rPr lang="pt-PT" sz="2800" dirty="0"/>
            </a:br>
            <a:r>
              <a:rPr lang="pt-PT" sz="1800" i="1" dirty="0"/>
              <a:t>In how far does it make sense in the particular research project to target the different levels? How relevant are the interactions seen between the levels? </a:t>
            </a:r>
            <a:br>
              <a:rPr lang="nl-BE" sz="2200" dirty="0"/>
            </a:br>
            <a:br>
              <a:rPr lang="nl-BE" sz="2200" dirty="0"/>
            </a:br>
            <a:r>
              <a:rPr lang="pt-PT" sz="2200" dirty="0"/>
              <a:t> </a:t>
            </a:r>
            <a:endParaRPr lang="nl-BE" sz="22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7924" y="1153965"/>
            <a:ext cx="743876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</a:rPr>
              <a:t>Three interdependent levels:</a:t>
            </a:r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Aft>
                <a:spcPts val="1800"/>
              </a:spcAft>
              <a:buAutoNum type="arabicParenR"/>
            </a:pPr>
            <a:r>
              <a:rPr lang="en-US" b="1" dirty="0"/>
              <a:t>Animals</a:t>
            </a:r>
          </a:p>
          <a:p>
            <a:pPr marL="342900" indent="-342900">
              <a:spcAft>
                <a:spcPts val="1800"/>
              </a:spcAft>
              <a:buAutoNum type="arabicParenR"/>
            </a:pPr>
            <a:r>
              <a:rPr lang="en-US" b="1" dirty="0"/>
              <a:t>Populations</a:t>
            </a:r>
          </a:p>
          <a:p>
            <a:pPr marL="342900" indent="-342900">
              <a:spcAft>
                <a:spcPts val="1800"/>
              </a:spcAft>
              <a:buAutoNum type="arabicParenR"/>
            </a:pPr>
            <a:r>
              <a:rPr lang="en-US" b="1" dirty="0"/>
              <a:t>Production systems</a:t>
            </a:r>
          </a:p>
          <a:p>
            <a:pPr marL="342900" indent="-342900">
              <a:buAutoNum type="arabicParenR"/>
            </a:pPr>
            <a:endParaRPr lang="en-US" sz="500" b="1" dirty="0"/>
          </a:p>
          <a:p>
            <a:pPr marL="342900" indent="-342900"/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</a:rPr>
              <a:t>New knowledge is needed at each level </a:t>
            </a:r>
            <a:br>
              <a:rPr lang="en-US" sz="1900" b="1" u="sng" dirty="0">
                <a:solidFill>
                  <a:srgbClr val="3D63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e.g. understanding the biological basis of resource allocation between immunocompetence and production efficiency </a:t>
            </a:r>
            <a:r>
              <a:rPr lang="en-US" b="1" dirty="0"/>
              <a:t>at the animal level</a:t>
            </a:r>
          </a:p>
          <a:p>
            <a:pPr marL="342900" indent="-342900"/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</a:rPr>
              <a:t>and between the levels </a:t>
            </a:r>
            <a:br>
              <a:rPr lang="en-US" sz="1900" b="1" u="sng" dirty="0">
                <a:solidFill>
                  <a:srgbClr val="3D63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e.g. parameters </a:t>
            </a:r>
            <a:r>
              <a:rPr lang="en-US" b="1" dirty="0"/>
              <a:t>from the animal level </a:t>
            </a:r>
            <a:r>
              <a:rPr lang="en-US" dirty="0"/>
              <a:t>for the modeling </a:t>
            </a:r>
            <a:r>
              <a:rPr lang="en-US" b="1" dirty="0"/>
              <a:t>at the population level,</a:t>
            </a:r>
            <a:r>
              <a:rPr lang="en-US" dirty="0"/>
              <a:t> the genetic parameters at the population level for the scenarios at </a:t>
            </a:r>
            <a:r>
              <a:rPr lang="en-US" b="1" dirty="0"/>
              <a:t>the production level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</a:rPr>
              <a:t>Multi-dimensional research approach</a:t>
            </a:r>
            <a:br>
              <a:rPr lang="en-US" dirty="0"/>
            </a:br>
            <a:r>
              <a:rPr lang="en-US" dirty="0"/>
              <a:t>= crucial to build innovative and operationally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strategies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5585267" y="1367481"/>
            <a:ext cx="2924432" cy="16228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APPROACH</a:t>
            </a:r>
          </a:p>
        </p:txBody>
      </p:sp>
      <p:pic>
        <p:nvPicPr>
          <p:cNvPr id="7" name="Picture 2" descr="C:\Program Files\Microsoft Office 2007\MEDIA\CAGCAT10\j02971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788" y="2586682"/>
            <a:ext cx="903656" cy="720094"/>
          </a:xfrm>
          <a:prstGeom prst="rect">
            <a:avLst/>
          </a:prstGeom>
          <a:noFill/>
        </p:spPr>
      </p:pic>
      <p:pic>
        <p:nvPicPr>
          <p:cNvPr id="8" name="Picture 4" descr="broiler chick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622" y="2117125"/>
            <a:ext cx="1125905" cy="58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lock of sheep, New Zealand, Pacif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328" y="2082058"/>
            <a:ext cx="977371" cy="63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5441" y="1532235"/>
            <a:ext cx="397274" cy="397274"/>
          </a:xfrm>
          <a:prstGeom prst="rect">
            <a:avLst/>
          </a:prstGeom>
          <a:noFill/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0947" y="1556948"/>
            <a:ext cx="401453" cy="401453"/>
          </a:xfrm>
          <a:prstGeom prst="rect">
            <a:avLst/>
          </a:prstGeom>
          <a:noFill/>
        </p:spPr>
      </p:pic>
      <p:pic>
        <p:nvPicPr>
          <p:cNvPr id="1026" name="Picture 2" descr="Z:\Mes documents\Susan EraNet\muscle rate.jpg"/>
          <p:cNvPicPr>
            <a:picLocks noChangeAspect="1" noChangeArrowheads="1"/>
          </p:cNvPicPr>
          <p:nvPr/>
        </p:nvPicPr>
        <p:blipFill>
          <a:blip r:embed="rId8" cstate="print"/>
          <a:srcRect l="42343" t="25068" r="35829" b="28570"/>
          <a:stretch>
            <a:fillRect/>
          </a:stretch>
        </p:blipFill>
        <p:spPr bwMode="auto">
          <a:xfrm rot="5400000">
            <a:off x="3407172" y="1372429"/>
            <a:ext cx="626078" cy="74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Z:\Mes documents\Susan EraNet\muscle rate.jpg"/>
          <p:cNvPicPr>
            <a:picLocks noChangeAspect="1" noChangeArrowheads="1"/>
          </p:cNvPicPr>
          <p:nvPr/>
        </p:nvPicPr>
        <p:blipFill>
          <a:blip r:embed="rId8" cstate="print"/>
          <a:srcRect l="63453" t="25068" r="10841" b="28570"/>
          <a:stretch>
            <a:fillRect/>
          </a:stretch>
        </p:blipFill>
        <p:spPr bwMode="auto">
          <a:xfrm rot="5400000">
            <a:off x="4039429" y="1362130"/>
            <a:ext cx="737283" cy="74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colade ouvrante 12"/>
          <p:cNvSpPr/>
          <p:nvPr/>
        </p:nvSpPr>
        <p:spPr>
          <a:xfrm>
            <a:off x="981005" y="4452904"/>
            <a:ext cx="143692" cy="569681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èche courbée vers la droite 13"/>
          <p:cNvSpPr/>
          <p:nvPr/>
        </p:nvSpPr>
        <p:spPr>
          <a:xfrm>
            <a:off x="680560" y="4714160"/>
            <a:ext cx="313511" cy="558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alphaModFix amt="39000"/>
            <a:lum bright="-30000" contrast="30000"/>
          </a:blip>
          <a:stretch>
            <a:fillRect/>
          </a:stretch>
        </p:blipFill>
        <p:spPr>
          <a:xfrm rot="16719801">
            <a:off x="6490279" y="5957480"/>
            <a:ext cx="427014" cy="85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r="92839" b="72914"/>
          <a:stretch>
            <a:fillRect/>
          </a:stretch>
        </p:blipFill>
        <p:spPr bwMode="auto">
          <a:xfrm>
            <a:off x="7153867" y="6071287"/>
            <a:ext cx="507323" cy="61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C:\Users\mhpinard\AppData\Local\Microsoft\Windows\Temporary Internet Files\Content.IE5\XFM9M0Q8\dna_PNG59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63579" flipV="1">
            <a:off x="7202711" y="5504155"/>
            <a:ext cx="757840" cy="627351"/>
          </a:xfrm>
          <a:prstGeom prst="rect">
            <a:avLst/>
          </a:prstGeom>
          <a:noFill/>
        </p:spPr>
      </p:pic>
      <p:pic>
        <p:nvPicPr>
          <p:cNvPr id="20" name="Picture 2" descr="Z:\Mes documents\SAPHIR\Integrated Animal Health\concept.jpg"/>
          <p:cNvPicPr>
            <a:picLocks noChangeAspect="1" noChangeArrowheads="1"/>
          </p:cNvPicPr>
          <p:nvPr/>
        </p:nvPicPr>
        <p:blipFill>
          <a:blip r:embed="rId12" cstate="print"/>
          <a:srcRect l="70818" t="43707" r="9935" b="36558"/>
          <a:stretch>
            <a:fillRect/>
          </a:stretch>
        </p:blipFill>
        <p:spPr bwMode="auto">
          <a:xfrm>
            <a:off x="4111244" y="2718486"/>
            <a:ext cx="791701" cy="60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0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68"/>
            <a:ext cx="7886700" cy="895263"/>
          </a:xfrm>
        </p:spPr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Cross-scale approach</a:t>
            </a:r>
            <a:r>
              <a:rPr lang="pt-PT" sz="2800" dirty="0"/>
              <a:t>:</a:t>
            </a:r>
            <a:br>
              <a:rPr lang="pt-PT" sz="2800" dirty="0"/>
            </a:br>
            <a:r>
              <a:rPr lang="pt-PT" sz="1800" i="1" dirty="0"/>
              <a:t>Which is the Impact of the project in terms of knowledge acquisition?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5437" y="1243885"/>
            <a:ext cx="8363272" cy="4926253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At the Animal level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Detailed data on Fractional Synthesis Rate of Proteins associated with muscle growth and immunocompetence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Understand how this balance is influenced by dietary protein &amp; genetics and how it relates to parasitological or vaccination outcomes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At the Population level: 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Usefulness of Nab in poultry breeding for more resilient animals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Usefulness of resilience in sheep and poultry breeding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Better understanding of actual trade-offs in breeding populations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At the Production systems level:</a:t>
            </a:r>
            <a:endParaRPr lang="fr-FR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Proof of concept for novel breeding strategies and practices and</a:t>
            </a:r>
            <a:br>
              <a:rPr lang="en-US" sz="1600" b="1" dirty="0"/>
            </a:br>
            <a:r>
              <a:rPr lang="en-US" sz="1600" b="1" dirty="0"/>
              <a:t>for more efficient use of protein resources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Estimation of eco/environmental impact of these strategies in laying hens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Better understanding of interest for/ from industry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Better understanding of societal concerns</a:t>
            </a:r>
          </a:p>
        </p:txBody>
      </p:sp>
      <p:pic>
        <p:nvPicPr>
          <p:cNvPr id="6" name="Picture 2" descr="C:\Program Files\Microsoft Office 2007\MEDIA\CAGCAT10\j02971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161" y="5313712"/>
            <a:ext cx="1265094" cy="1008112"/>
          </a:xfrm>
          <a:prstGeom prst="rect">
            <a:avLst/>
          </a:prstGeom>
          <a:noFill/>
        </p:spPr>
      </p:pic>
      <p:pic>
        <p:nvPicPr>
          <p:cNvPr id="7" name="Picture 4" descr="broiler chick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52476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lock of sheep, New Zealand, Pacif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2984660"/>
            <a:ext cx="1440160" cy="93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Z:\Mes documents\SAPHIR\Integrated Animal Health\concept.jpg"/>
          <p:cNvPicPr>
            <a:picLocks noChangeAspect="1" noChangeArrowheads="1"/>
          </p:cNvPicPr>
          <p:nvPr/>
        </p:nvPicPr>
        <p:blipFill>
          <a:blip r:embed="rId6" cstate="print"/>
          <a:srcRect l="70818" t="43707" r="9935" b="36558"/>
          <a:stretch>
            <a:fillRect/>
          </a:stretch>
        </p:blipFill>
        <p:spPr bwMode="auto">
          <a:xfrm>
            <a:off x="7521146" y="4558225"/>
            <a:ext cx="1003435" cy="771656"/>
          </a:xfrm>
          <a:prstGeom prst="rect">
            <a:avLst/>
          </a:prstGeom>
          <a:noFill/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53" y="2166550"/>
            <a:ext cx="591215" cy="591215"/>
          </a:xfrm>
          <a:prstGeom prst="rect">
            <a:avLst/>
          </a:prstGeom>
          <a:noFill/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580" y="1655805"/>
            <a:ext cx="574448" cy="574448"/>
          </a:xfrm>
          <a:prstGeom prst="rect">
            <a:avLst/>
          </a:prstGeom>
          <a:noFill/>
        </p:spPr>
      </p:pic>
      <p:pic>
        <p:nvPicPr>
          <p:cNvPr id="13" name="Picture 8" descr="C:\Users\mhpinard\AppData\Local\Microsoft\Windows\Temporary Internet Files\Content.IE5\SU1SQKU3\1200px-Mono-und-Polymere.svg[1].png"/>
          <p:cNvPicPr>
            <a:picLocks noChangeAspect="1" noChangeArrowheads="1"/>
          </p:cNvPicPr>
          <p:nvPr/>
        </p:nvPicPr>
        <p:blipFill>
          <a:blip r:embed="rId9" cstate="print"/>
          <a:srcRect r="44253"/>
          <a:stretch>
            <a:fillRect/>
          </a:stretch>
        </p:blipFill>
        <p:spPr bwMode="auto">
          <a:xfrm rot="5400000">
            <a:off x="7103372" y="2161033"/>
            <a:ext cx="374496" cy="824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s://4.bp.blogspot.com/-critQ07-_v0/V40bh2BuYXI/AAAAAAAAAX8/9wLre4KVVd4FnbzSP8VXo0TLTEMFbvZ-ACLcB/s1600/eggslarvae.png"/>
          <p:cNvPicPr>
            <a:picLocks noChangeAspect="1" noChangeArrowheads="1"/>
          </p:cNvPicPr>
          <p:nvPr/>
        </p:nvPicPr>
        <p:blipFill>
          <a:blip r:embed="rId10" cstate="print"/>
          <a:srcRect r="54856"/>
          <a:stretch>
            <a:fillRect/>
          </a:stretch>
        </p:blipFill>
        <p:spPr bwMode="auto">
          <a:xfrm>
            <a:off x="5981438" y="2394628"/>
            <a:ext cx="482696" cy="38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Z:\Mes documents\Susan EraNet\muscle rate.jpg"/>
          <p:cNvPicPr>
            <a:picLocks noChangeAspect="1" noChangeArrowheads="1"/>
          </p:cNvPicPr>
          <p:nvPr/>
        </p:nvPicPr>
        <p:blipFill>
          <a:blip r:embed="rId11" cstate="print"/>
          <a:srcRect l="42343" t="25068" r="35829" b="28570"/>
          <a:stretch>
            <a:fillRect/>
          </a:stretch>
        </p:blipFill>
        <p:spPr bwMode="auto">
          <a:xfrm rot="5400000" flipV="1">
            <a:off x="8440757" y="1533329"/>
            <a:ext cx="411891" cy="49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Mes documents\Susan EraNet\muscle rate.jpg"/>
          <p:cNvPicPr>
            <a:picLocks noChangeAspect="1" noChangeArrowheads="1"/>
          </p:cNvPicPr>
          <p:nvPr/>
        </p:nvPicPr>
        <p:blipFill>
          <a:blip r:embed="rId11" cstate="print"/>
          <a:srcRect l="63453" t="25068" r="10841" b="28570"/>
          <a:stretch>
            <a:fillRect/>
          </a:stretch>
        </p:blipFill>
        <p:spPr bwMode="auto">
          <a:xfrm rot="5400000" flipV="1">
            <a:off x="3484803" y="1816638"/>
            <a:ext cx="449621" cy="45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Z:\Mes documents\Susan EraNet\ISA Egg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274" y="5038401"/>
            <a:ext cx="547938" cy="364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06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412" y="225084"/>
            <a:ext cx="7886700" cy="952927"/>
          </a:xfrm>
        </p:spPr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 and communication strategy</a:t>
            </a:r>
            <a:r>
              <a:rPr lang="pt-PT" sz="2800" dirty="0"/>
              <a:t>: </a:t>
            </a:r>
            <a:br>
              <a:rPr lang="pt-PT" sz="2800" dirty="0"/>
            </a:br>
            <a:r>
              <a:rPr lang="pt-PT" sz="1800" dirty="0"/>
              <a:t>I</a:t>
            </a:r>
            <a:r>
              <a:rPr lang="pt-PT" sz="1800" i="1" dirty="0"/>
              <a:t>s there strategy for exploiting the potential of the projects results?</a:t>
            </a:r>
            <a:r>
              <a:rPr lang="pt-PT" sz="1800" dirty="0"/>
              <a:t> 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91047" y="1313549"/>
            <a:ext cx="607128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Towards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Relevant Congresses …</a:t>
            </a:r>
            <a:br>
              <a:rPr lang="en-US" sz="1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(specialist + generalist…)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 Publications …</a:t>
            </a:r>
            <a:br>
              <a:rPr lang="en-US" sz="1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Per species only ? Interdisciplinary ?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Towards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1">
                    <a:lumMod val="75000"/>
                  </a:schemeClr>
                </a:solidFill>
              </a:rPr>
              <a:t>Stakeholders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Dissemination of operationally validated proposals for improvements of breeding /on-farm practices </a:t>
            </a:r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 Workshops with stakeholders (EU projects</a:t>
            </a:r>
            <a:br>
              <a:rPr lang="en-US" sz="1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e.g. </a:t>
            </a:r>
            <a:r>
              <a:rPr lang="en-US" sz="1600" b="1" dirty="0" err="1">
                <a:solidFill>
                  <a:srgbClr val="9BBB59">
                    <a:lumMod val="50000"/>
                  </a:srgbClr>
                </a:solidFill>
              </a:rPr>
              <a:t>FeedAGene</a:t>
            </a:r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, policy makers and vet practices )</a:t>
            </a:r>
            <a:endParaRPr lang="en-US" sz="1600" b="1" dirty="0"/>
          </a:p>
          <a:p>
            <a:pPr lvl="1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en-US" sz="1600" b="1" dirty="0"/>
          </a:p>
        </p:txBody>
      </p:sp>
      <p:sp>
        <p:nvSpPr>
          <p:cNvPr id="4098" name="AutoShape 2" descr="EAAP2018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761" y="1837038"/>
            <a:ext cx="963827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Résultat de recherche d'images pour &quot;eaap2018&quot;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3" name="AutoShape 7" descr="Résultat de recherche d'images pour &quot;eaap2018&quot;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 l="24547" t="32869" r="66517" b="57280"/>
          <a:stretch>
            <a:fillRect/>
          </a:stretch>
        </p:blipFill>
        <p:spPr bwMode="auto">
          <a:xfrm>
            <a:off x="5703456" y="2697325"/>
            <a:ext cx="2172749" cy="7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0" descr="Résultat de recherche d'images pour &quot;eu projects&quot;"/>
          <p:cNvSpPr>
            <a:spLocks noChangeAspect="1" noChangeArrowheads="1"/>
          </p:cNvSpPr>
          <p:nvPr/>
        </p:nvSpPr>
        <p:spPr bwMode="auto">
          <a:xfrm>
            <a:off x="155575" y="-1241425"/>
            <a:ext cx="866775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 l="38854" t="26289" r="54435" b="57972"/>
          <a:stretch>
            <a:fillRect/>
          </a:stretch>
        </p:blipFill>
        <p:spPr bwMode="auto">
          <a:xfrm>
            <a:off x="6755027" y="4250724"/>
            <a:ext cx="1540261" cy="11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Breed4Fo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537" y="4324279"/>
            <a:ext cx="1428750" cy="819151"/>
          </a:xfrm>
          <a:prstGeom prst="rect">
            <a:avLst/>
          </a:prstGeom>
          <a:noFill/>
        </p:spPr>
      </p:pic>
      <p:sp>
        <p:nvSpPr>
          <p:cNvPr id="4109" name="AutoShape 13" descr="Résultat de recherche d'images pour &quot;feedagene&quot;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1" name="Picture 15" descr="Feed-a-Ge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9921" y="5626785"/>
            <a:ext cx="1714414" cy="733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 and communication strategy</a:t>
            </a:r>
            <a:r>
              <a:rPr lang="pt-PT" sz="2800" dirty="0"/>
              <a:t>:</a:t>
            </a:r>
            <a:br>
              <a:rPr lang="pt-PT" sz="2200" dirty="0"/>
            </a:br>
            <a:r>
              <a:rPr lang="pt-PT" sz="1800" i="1" dirty="0"/>
              <a:t>Do you disseminate the projects results via Open Data?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58562" y="178500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For articles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600" b="1" dirty="0"/>
              <a:t> yes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endParaRPr lang="en-US" sz="1600" b="1" dirty="0"/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For congresses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fr-FR" sz="1600" b="1" dirty="0" err="1"/>
              <a:t>related</a:t>
            </a:r>
            <a:r>
              <a:rPr lang="fr-FR" sz="1600" b="1" dirty="0"/>
              <a:t> to the </a:t>
            </a:r>
            <a:r>
              <a:rPr lang="fr-FR" sz="1600" b="1" dirty="0" err="1"/>
              <a:t>congress</a:t>
            </a:r>
            <a:r>
              <a:rPr lang="fr-FR" sz="1600" b="1" dirty="0"/>
              <a:t> </a:t>
            </a:r>
            <a:r>
              <a:rPr lang="fr-FR" sz="1600" b="1" dirty="0" err="1"/>
              <a:t>policy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97120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3"/>
          <p:cNvSpPr txBox="1"/>
          <p:nvPr/>
        </p:nvSpPr>
        <p:spPr>
          <a:xfrm>
            <a:off x="5717060" y="3131821"/>
            <a:ext cx="2949572" cy="9233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affect protein allocation between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immune function</a:t>
            </a:r>
            <a:endParaRPr kumimoji="0" lang="en-GB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9131"/>
            <a:ext cx="7886700" cy="919984"/>
          </a:xfrm>
        </p:spPr>
        <p:txBody>
          <a:bodyPr>
            <a:normAutofit/>
          </a:bodyPr>
          <a:lstStyle/>
          <a:p>
            <a:pPr lvl="0"/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s-E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nl-BE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4316626" y="871983"/>
            <a:ext cx="4522573" cy="923330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Resources allocated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the expense of other physiological processes like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immune function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85798" y="3008030"/>
            <a:ext cx="3364710" cy="1200329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Understand in sheep &amp; poultry how protein diets, genetics, production stage, vaccination/disease</a:t>
            </a:r>
            <a:endParaRPr kumimoji="0" lang="en-GB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51340" y="1893330"/>
            <a:ext cx="126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TradeOffs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5003" y="856249"/>
            <a:ext cx="1787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94270" y="1263283"/>
            <a:ext cx="2537256" cy="646331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weight gain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egg/milk yield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130380" y="1416908"/>
            <a:ext cx="1120346" cy="28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C:\Program Files\Microsoft Office 2007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472" y="1149749"/>
            <a:ext cx="763564" cy="64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31757" y="2487905"/>
            <a:ext cx="17091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Triangle isocèle 70"/>
          <p:cNvSpPr/>
          <p:nvPr/>
        </p:nvSpPr>
        <p:spPr>
          <a:xfrm>
            <a:off x="626076" y="1869988"/>
            <a:ext cx="7957751" cy="4727363"/>
          </a:xfrm>
          <a:prstGeom prst="triangle">
            <a:avLst/>
          </a:prstGeom>
          <a:solidFill>
            <a:srgbClr val="9BBB59">
              <a:lumMod val="60000"/>
              <a:lumOff val="4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riangle isocèle 71"/>
          <p:cNvSpPr/>
          <p:nvPr/>
        </p:nvSpPr>
        <p:spPr>
          <a:xfrm>
            <a:off x="1103870" y="2199503"/>
            <a:ext cx="6969211" cy="4109816"/>
          </a:xfrm>
          <a:prstGeom prst="triangle">
            <a:avLst/>
          </a:prstGeom>
          <a:solidFill>
            <a:srgbClr val="9BBB59">
              <a:lumMod val="20000"/>
              <a:lumOff val="8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Connecteur droit avec flèche 72"/>
          <p:cNvCxnSpPr>
            <a:stCxn id="77" idx="3"/>
          </p:cNvCxnSpPr>
          <p:nvPr/>
        </p:nvCxnSpPr>
        <p:spPr>
          <a:xfrm flipV="1">
            <a:off x="5220072" y="5436973"/>
            <a:ext cx="332231" cy="220305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74" name="Étiquette 73"/>
          <p:cNvSpPr/>
          <p:nvPr/>
        </p:nvSpPr>
        <p:spPr>
          <a:xfrm>
            <a:off x="5485520" y="4933527"/>
            <a:ext cx="1368152" cy="486981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Étiquette 74"/>
          <p:cNvSpPr/>
          <p:nvPr/>
        </p:nvSpPr>
        <p:spPr>
          <a:xfrm>
            <a:off x="2512543" y="5033330"/>
            <a:ext cx="923807" cy="535460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23928" y="3205632"/>
            <a:ext cx="1296144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51920" y="5513262"/>
            <a:ext cx="1368152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339546" y="4611988"/>
            <a:ext cx="15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IMMUNOLOGY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BIOMARKERS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3340833" y="5817777"/>
            <a:ext cx="2582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GENOMICS, QTL, </a:t>
            </a:r>
            <a:r>
              <a:rPr kumimoji="0" lang="en-GB" sz="1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RNAseq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779912" y="291219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DIETS</a:t>
            </a:r>
          </a:p>
        </p:txBody>
      </p:sp>
      <p:cxnSp>
        <p:nvCxnSpPr>
          <p:cNvPr id="83" name="Connecteur droit avec flèche 82"/>
          <p:cNvCxnSpPr>
            <a:stCxn id="77" idx="0"/>
            <a:endCxn id="90" idx="2"/>
          </p:cNvCxnSpPr>
          <p:nvPr/>
        </p:nvCxnSpPr>
        <p:spPr>
          <a:xfrm flipV="1">
            <a:off x="4535996" y="4948161"/>
            <a:ext cx="3054" cy="565101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84" name="Connecteur droit avec flèche 83"/>
          <p:cNvCxnSpPr>
            <a:stCxn id="76" idx="1"/>
          </p:cNvCxnSpPr>
          <p:nvPr/>
        </p:nvCxnSpPr>
        <p:spPr>
          <a:xfrm flipH="1">
            <a:off x="3275854" y="3349648"/>
            <a:ext cx="648074" cy="1190886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85" name="Connecteur droit avec flèche 84"/>
          <p:cNvCxnSpPr/>
          <p:nvPr/>
        </p:nvCxnSpPr>
        <p:spPr>
          <a:xfrm>
            <a:off x="4499992" y="3477188"/>
            <a:ext cx="0" cy="432048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88" name="Connecteur droit avec flèche 87"/>
          <p:cNvCxnSpPr>
            <a:stCxn id="76" idx="3"/>
          </p:cNvCxnSpPr>
          <p:nvPr/>
        </p:nvCxnSpPr>
        <p:spPr>
          <a:xfrm>
            <a:off x="5220072" y="3349648"/>
            <a:ext cx="720080" cy="1240314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89" name="Double flèche horizontale 88"/>
          <p:cNvSpPr/>
          <p:nvPr/>
        </p:nvSpPr>
        <p:spPr>
          <a:xfrm>
            <a:off x="3517554" y="4989058"/>
            <a:ext cx="1930750" cy="360040"/>
          </a:xfrm>
          <a:prstGeom prst="leftRight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Étiquette 89"/>
          <p:cNvSpPr/>
          <p:nvPr/>
        </p:nvSpPr>
        <p:spPr>
          <a:xfrm>
            <a:off x="3890978" y="4300089"/>
            <a:ext cx="1296144" cy="648072"/>
          </a:xfrm>
          <a:prstGeom prst="plaqu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ALLOCATION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393322" y="3824168"/>
            <a:ext cx="229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TURN OVER PROTEINS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PROTEOMICS</a:t>
            </a:r>
          </a:p>
        </p:txBody>
      </p:sp>
      <p:cxnSp>
        <p:nvCxnSpPr>
          <p:cNvPr id="92" name="Connecteur droit avec flèche 91"/>
          <p:cNvCxnSpPr>
            <a:stCxn id="77" idx="1"/>
          </p:cNvCxnSpPr>
          <p:nvPr/>
        </p:nvCxnSpPr>
        <p:spPr>
          <a:xfrm flipH="1" flipV="1">
            <a:off x="3451654" y="5453449"/>
            <a:ext cx="400266" cy="203829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114" name="ZoneTexte 113"/>
          <p:cNvSpPr txBox="1"/>
          <p:nvPr/>
        </p:nvSpPr>
        <p:spPr>
          <a:xfrm>
            <a:off x="3358534" y="63093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 IN THE FIELD</a:t>
            </a:r>
          </a:p>
        </p:txBody>
      </p:sp>
      <p:sp>
        <p:nvSpPr>
          <p:cNvPr id="116" name="Flèche droite 115"/>
          <p:cNvSpPr/>
          <p:nvPr/>
        </p:nvSpPr>
        <p:spPr>
          <a:xfrm rot="5400000">
            <a:off x="6015483" y="6279155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5220072" y="466480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GROWTH, FE, ...</a:t>
            </a:r>
          </a:p>
        </p:txBody>
      </p:sp>
      <p:sp>
        <p:nvSpPr>
          <p:cNvPr id="122" name="Flèche droite 121"/>
          <p:cNvSpPr/>
          <p:nvPr/>
        </p:nvSpPr>
        <p:spPr>
          <a:xfrm rot="16200000">
            <a:off x="2747381" y="6279155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91" y="2520778"/>
            <a:ext cx="591215" cy="591215"/>
          </a:xfrm>
          <a:prstGeom prst="rect">
            <a:avLst/>
          </a:prstGeom>
          <a:noFill/>
        </p:spPr>
      </p:pic>
      <p:pic>
        <p:nvPicPr>
          <p:cNvPr id="57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455" y="2520778"/>
            <a:ext cx="574448" cy="574448"/>
          </a:xfrm>
          <a:prstGeom prst="rect">
            <a:avLst/>
          </a:prstGeom>
          <a:noFill/>
        </p:spPr>
      </p:pic>
      <p:pic>
        <p:nvPicPr>
          <p:cNvPr id="59" name="Picture 2" descr="Flock of sheep, New Zealand, Pacif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8952" y="2451440"/>
            <a:ext cx="1132436" cy="73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2" descr="https://4.bp.blogspot.com/-critQ07-_v0/V40bh2BuYXI/AAAAAAAAAX8/9wLre4KVVd4FnbzSP8VXo0TLTEMFbvZ-ACLcB/s1600/eggslarvae.png"/>
          <p:cNvPicPr>
            <a:picLocks noChangeAspect="1" noChangeArrowheads="1"/>
          </p:cNvPicPr>
          <p:nvPr/>
        </p:nvPicPr>
        <p:blipFill>
          <a:blip r:embed="rId7" cstate="print"/>
          <a:srcRect r="54856"/>
          <a:stretch>
            <a:fillRect/>
          </a:stretch>
        </p:blipFill>
        <p:spPr bwMode="auto">
          <a:xfrm>
            <a:off x="1461233" y="4173999"/>
            <a:ext cx="628610" cy="49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057" y="4143747"/>
            <a:ext cx="637703" cy="477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mhpinard\AppData\Local\Microsoft\Windows\Temporary Internet Files\Content.IE5\XFM9M0Q8\dna_PNG5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63579" flipV="1">
            <a:off x="2169510" y="3550505"/>
            <a:ext cx="587128" cy="486033"/>
          </a:xfrm>
          <a:prstGeom prst="rect">
            <a:avLst/>
          </a:prstGeom>
          <a:noFill/>
        </p:spPr>
      </p:pic>
      <p:pic>
        <p:nvPicPr>
          <p:cNvPr id="1028" name="Picture 4" descr="Z:\Mes documents\Susan EraNet\ISA Egg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3424" y="2463113"/>
            <a:ext cx="1050445" cy="69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" name="Picture 8" descr="C:\Users\mhpinard\AppData\Local\Microsoft\Windows\Temporary Internet Files\Content.IE5\SU1SQKU3\1200px-Mono-und-Polymere.svg[1].png"/>
          <p:cNvPicPr>
            <a:picLocks noChangeAspect="1" noChangeArrowheads="1"/>
          </p:cNvPicPr>
          <p:nvPr/>
        </p:nvPicPr>
        <p:blipFill>
          <a:blip r:embed="rId11" cstate="print"/>
          <a:srcRect r="44253"/>
          <a:stretch>
            <a:fillRect/>
          </a:stretch>
        </p:blipFill>
        <p:spPr bwMode="auto">
          <a:xfrm rot="5400000">
            <a:off x="7547486" y="3670049"/>
            <a:ext cx="565427" cy="1244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116" y="4687329"/>
            <a:ext cx="389013" cy="389013"/>
          </a:xfrm>
          <a:prstGeom prst="rect">
            <a:avLst/>
          </a:prstGeom>
          <a:noFill/>
        </p:spPr>
      </p:pic>
      <p:pic>
        <p:nvPicPr>
          <p:cNvPr id="87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77" y="4655939"/>
            <a:ext cx="390540" cy="390540"/>
          </a:xfrm>
          <a:prstGeom prst="rect">
            <a:avLst/>
          </a:prstGeom>
          <a:noFill/>
        </p:spPr>
      </p:pic>
      <p:pic>
        <p:nvPicPr>
          <p:cNvPr id="97" name="Picture 4" descr="Z:\Mes documents\Susan EraNet\ISA Egg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730" y="5325757"/>
            <a:ext cx="593246" cy="39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361" y="4816353"/>
            <a:ext cx="1011154" cy="5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  <p:bldP spid="7" grpId="0"/>
      <p:bldP spid="15" grpId="0"/>
      <p:bldP spid="71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/>
      <p:bldP spid="79" grpId="0"/>
      <p:bldP spid="80" grpId="0"/>
      <p:bldP spid="89" grpId="0" animBg="1"/>
      <p:bldP spid="89" grpId="1" animBg="1"/>
      <p:bldP spid="90" grpId="0" animBg="1"/>
      <p:bldP spid="91" grpId="0"/>
      <p:bldP spid="114" grpId="0"/>
      <p:bldP spid="116" grpId="0" animBg="1"/>
      <p:bldP spid="120" grpId="0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69"/>
            <a:ext cx="7886700" cy="672847"/>
          </a:xfrm>
        </p:spPr>
        <p:txBody>
          <a:bodyPr>
            <a:normAutofit/>
          </a:bodyPr>
          <a:lstStyle/>
          <a:p>
            <a:pPr lvl="0"/>
            <a:r>
              <a:rPr lang="es-E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nl-BE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753" y="680555"/>
            <a:ext cx="5096652" cy="5382482"/>
          </a:xfrm>
        </p:spPr>
        <p:txBody>
          <a:bodyPr>
            <a:noAutofit/>
          </a:bodyPr>
          <a:lstStyle/>
          <a:p>
            <a:pPr marL="0" lvl="0" inden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Assessment of D</a:t>
            </a:r>
            <a:r>
              <a:rPr lang="en-GB" sz="2000" b="1" baseline="-25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 protocols for sheep &amp; chicken :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Deuterium excretion kinetics as expected – turnover grazed &gt; housed sheep - Fractional synthesis rates calculated for CD4 T-cells, PBMC, albumin,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IgG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myofibrillar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protein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SWATH-MS platform developed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+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LC-MS proteomics methods established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for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sheep samples: - detection &amp; quantification of selected protein marker panels, e.g. for muscle growth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and immune response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(# 400)</a:t>
            </a:r>
          </a:p>
          <a:p>
            <a:pPr marL="0" lvl="0" inden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2000" b="1" dirty="0">
                <a:cs typeface="Arial" panose="020B0604020202020204" pitchFamily="34" charset="0"/>
              </a:rPr>
              <a:t>Sheep resource allocation model experiment</a:t>
            </a:r>
            <a:r>
              <a:rPr lang="en-GB" sz="1800" dirty="0">
                <a:cs typeface="Arial" panose="020B0604020202020204" pitchFamily="34" charset="0"/>
              </a:rPr>
              <a:t>: - </a:t>
            </a:r>
            <a:r>
              <a:rPr lang="en-US" sz="1800" dirty="0"/>
              <a:t>During growth, strong resistance to parasite infestation associated with slower fat deposition in R line (% S line) - </a:t>
            </a:r>
            <a:r>
              <a:rPr lang="en-US" sz="1800" dirty="0" err="1"/>
              <a:t>modelling</a:t>
            </a:r>
            <a:r>
              <a:rPr lang="en-US" sz="1800" dirty="0"/>
              <a:t> of nutrient allocation</a:t>
            </a:r>
            <a:endParaRPr lang="en-GB" sz="18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Resilience indicators based on BW variation &amp; its relation with natural antibody levels in layers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: - relation between resilience &amp; immunity – h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resilience indicators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Z:\Mes documents\Susan EraNet\Dekalb White aviary Ospel 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588" y="4940337"/>
            <a:ext cx="1781052" cy="118742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1526" t="32886" r="54753" b="20282"/>
          <a:stretch>
            <a:fillRect/>
          </a:stretch>
        </p:blipFill>
        <p:spPr bwMode="auto">
          <a:xfrm>
            <a:off x="7002902" y="5454900"/>
            <a:ext cx="2058968" cy="133605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5132173" y="6038335"/>
            <a:ext cx="1474573" cy="35422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115697" y="1977083"/>
            <a:ext cx="1062681" cy="6507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4497863" y="465037"/>
            <a:ext cx="1097343" cy="8118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9AE292F-6D1C-9C48-AFF7-86D6CEEC1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87" y="1629682"/>
            <a:ext cx="2692814" cy="112320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2" descr="\\tls-gps-dfs\home\saguerre\Bureau\Bourges\20181206_214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96" y="2947673"/>
            <a:ext cx="2079650" cy="116980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3622" y="3492018"/>
            <a:ext cx="2417304" cy="122766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7E112AB0-99A4-41B6-B3FB-29E39EFA58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8502" y="74139"/>
            <a:ext cx="2401649" cy="1399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3" name="Connecteur droit avec flèche 12"/>
          <p:cNvCxnSpPr/>
          <p:nvPr/>
        </p:nvCxnSpPr>
        <p:spPr>
          <a:xfrm flipV="1">
            <a:off x="4885038" y="4234250"/>
            <a:ext cx="1540476" cy="17299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9131"/>
            <a:ext cx="7886700" cy="606945"/>
          </a:xfrm>
        </p:spPr>
        <p:txBody>
          <a:bodyPr>
            <a:noAutofit/>
          </a:bodyPr>
          <a:lstStyle/>
          <a:p>
            <a:pPr lvl="0"/>
            <a:br>
              <a:rPr lang="pt-P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to SusAn research objectives :</a:t>
            </a:r>
            <a:br>
              <a:rPr lang="nl-BE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nl-BE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90269" y="629719"/>
            <a:ext cx="193902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SusAn</a:t>
            </a:r>
            <a:r>
              <a:rPr lang="en-US" sz="2000" b="1" i="1" dirty="0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 objectives</a:t>
            </a:r>
            <a:endParaRPr lang="en-GB" sz="2000" b="1" i="1" dirty="0">
              <a:solidFill>
                <a:srgbClr val="3D637C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263" y="600886"/>
            <a:ext cx="300367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Contribution of SusTradeOff</a:t>
            </a:r>
            <a:endParaRPr lang="en-GB" dirty="0"/>
          </a:p>
        </p:txBody>
      </p:sp>
      <p:sp>
        <p:nvSpPr>
          <p:cNvPr id="8" name="Flèche droite 7"/>
          <p:cNvSpPr/>
          <p:nvPr/>
        </p:nvSpPr>
        <p:spPr>
          <a:xfrm>
            <a:off x="3880026" y="761589"/>
            <a:ext cx="1935892" cy="20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4779" y="1205981"/>
            <a:ext cx="401594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Understand trade-offs between health and efficiency, to </a:t>
            </a:r>
            <a:r>
              <a:rPr lang="en-US" u="sng" dirty="0"/>
              <a:t>improve competitiveness and sustainability </a:t>
            </a:r>
            <a:r>
              <a:rPr lang="en-US" dirty="0"/>
              <a:t>of animal production by </a:t>
            </a:r>
            <a:r>
              <a:rPr lang="en-GB" dirty="0"/>
              <a:t>breeding and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0540" y="1344478"/>
            <a:ext cx="315097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 improve the competitiveness and resilience of the entire animal production chain;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8650" y="4115483"/>
            <a:ext cx="37399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 make prudent and efficient use of natural and non- or poorly renewable resources (e.g. water, fossil fuels, land, </a:t>
            </a:r>
            <a:r>
              <a:rPr lang="en-US" b="1" dirty="0"/>
              <a:t>nutrients and genetics</a:t>
            </a:r>
            <a:r>
              <a:rPr lang="en-US" dirty="0"/>
              <a:t>);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058" y="4252437"/>
            <a:ext cx="346401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Delivering more efficient use of protein and facilitating the use of more diverse protein </a:t>
            </a:r>
            <a:r>
              <a:rPr lang="en-US" dirty="0" err="1"/>
              <a:t>feedstocks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22788" y="2738222"/>
            <a:ext cx="37976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 produce animal products which are of high quality and represent good value for money for consumers and the processing industry 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250723" y="1754249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èche droite 15"/>
          <p:cNvSpPr/>
          <p:nvPr/>
        </p:nvSpPr>
        <p:spPr>
          <a:xfrm rot="18536878">
            <a:off x="3229646" y="3096485"/>
            <a:ext cx="2815048" cy="141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droite 16"/>
          <p:cNvSpPr/>
          <p:nvPr/>
        </p:nvSpPr>
        <p:spPr>
          <a:xfrm rot="1676078">
            <a:off x="4102443" y="2841644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droite 17"/>
          <p:cNvSpPr/>
          <p:nvPr/>
        </p:nvSpPr>
        <p:spPr>
          <a:xfrm rot="20411276">
            <a:off x="3829656" y="4512809"/>
            <a:ext cx="1354947" cy="170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3369274" y="1243914"/>
            <a:ext cx="766117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>
            <a:off x="5663512" y="3023287"/>
            <a:ext cx="1182131" cy="341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>
            <a:off x="7063945" y="1404552"/>
            <a:ext cx="1643450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1449858" y="4291914"/>
            <a:ext cx="1392196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72000" y="5511796"/>
            <a:ext cx="42877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To make </a:t>
            </a:r>
            <a:r>
              <a:rPr lang="en-US" b="1" dirty="0"/>
              <a:t>more efficient </a:t>
            </a:r>
            <a:r>
              <a:rPr lang="en-US" b="1" dirty="0" err="1"/>
              <a:t>utilisation</a:t>
            </a:r>
            <a:r>
              <a:rPr lang="en-US" b="1" dirty="0"/>
              <a:t> of feed</a:t>
            </a:r>
            <a:r>
              <a:rPr lang="en-US" dirty="0"/>
              <a:t>, taking into account land use and quality to achieve an optimum balance between the competition for food and feed production </a:t>
            </a:r>
          </a:p>
        </p:txBody>
      </p:sp>
      <p:sp>
        <p:nvSpPr>
          <p:cNvPr id="24" name="Flèche droite 23"/>
          <p:cNvSpPr/>
          <p:nvPr/>
        </p:nvSpPr>
        <p:spPr>
          <a:xfrm rot="3732939">
            <a:off x="3545448" y="5546659"/>
            <a:ext cx="1354947" cy="170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lipse 24"/>
          <p:cNvSpPr/>
          <p:nvPr/>
        </p:nvSpPr>
        <p:spPr>
          <a:xfrm>
            <a:off x="350107" y="4839730"/>
            <a:ext cx="1392196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6425513" y="5840628"/>
            <a:ext cx="996778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Z:\Mes documents\Susan EraNet\Dekalb White aviary Ospel 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709" y="3245068"/>
            <a:ext cx="1150087" cy="766759"/>
          </a:xfrm>
          <a:prstGeom prst="rect">
            <a:avLst/>
          </a:prstGeom>
          <a:noFill/>
        </p:spPr>
      </p:pic>
      <p:pic>
        <p:nvPicPr>
          <p:cNvPr id="28" name="Picture 2" descr="\\tls-gps-dfs\home\saguerre\Bureau\Bourges\20181206_214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2" y="2867899"/>
            <a:ext cx="1342902" cy="7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 descr="Résultat de recherche d'images pour &quot;colz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6" name="Picture 4" descr="Col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271" y="5272216"/>
            <a:ext cx="1005015" cy="565139"/>
          </a:xfrm>
          <a:prstGeom prst="rect">
            <a:avLst/>
          </a:prstGeom>
          <a:noFill/>
        </p:spPr>
      </p:pic>
      <p:pic>
        <p:nvPicPr>
          <p:cNvPr id="13320" name="Picture 8" descr="Résultat de recherche d'images pour &quot;tournesol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0647" y="5773773"/>
            <a:ext cx="845077" cy="635265"/>
          </a:xfrm>
          <a:prstGeom prst="rect">
            <a:avLst/>
          </a:prstGeom>
          <a:noFill/>
        </p:spPr>
      </p:pic>
      <p:sp>
        <p:nvSpPr>
          <p:cNvPr id="13322" name="AutoShape 10" descr="Résultat de recherche d'images pour &quot;po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4" name="Picture 12" descr="Résultat de recherche d'images pour &quot;pois&quot;"/>
          <p:cNvPicPr>
            <a:picLocks noChangeAspect="1" noChangeArrowheads="1"/>
          </p:cNvPicPr>
          <p:nvPr/>
        </p:nvPicPr>
        <p:blipFill>
          <a:blip r:embed="rId7" cstate="print"/>
          <a:srcRect b="5490"/>
          <a:stretch>
            <a:fillRect/>
          </a:stretch>
        </p:blipFill>
        <p:spPr bwMode="auto">
          <a:xfrm>
            <a:off x="2841111" y="6098060"/>
            <a:ext cx="845482" cy="599302"/>
          </a:xfrm>
          <a:prstGeom prst="rect">
            <a:avLst/>
          </a:prstGeom>
          <a:noFill/>
        </p:spPr>
      </p:pic>
      <p:pic>
        <p:nvPicPr>
          <p:cNvPr id="13326" name="Picture 14" descr="Image associé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8300" y="5450059"/>
            <a:ext cx="956533" cy="6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4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Z:\Mes documents\Susan EraNet\Dekalb White aviary Ospel 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568" y="2932030"/>
            <a:ext cx="1150087" cy="766759"/>
          </a:xfrm>
          <a:prstGeom prst="rect">
            <a:avLst/>
          </a:prstGeom>
          <a:noFill/>
        </p:spPr>
      </p:pic>
      <p:pic>
        <p:nvPicPr>
          <p:cNvPr id="31" name="Picture 2" descr="\\tls-gps-dfs\home\saguerre\Bureau\Bourges\20181206_21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1" y="2554861"/>
            <a:ext cx="1342902" cy="7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pic>
        <p:nvPicPr>
          <p:cNvPr id="5" name="Picture 4" descr="broiler chick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422" y="6091576"/>
            <a:ext cx="1085532" cy="56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590269" y="629719"/>
            <a:ext cx="193902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SusAn</a:t>
            </a:r>
            <a:r>
              <a:rPr lang="en-US" sz="2000" b="1" i="1" dirty="0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 objectives</a:t>
            </a:r>
            <a:endParaRPr lang="en-GB" sz="2000" b="1" i="1" dirty="0">
              <a:solidFill>
                <a:srgbClr val="3D637C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263" y="600886"/>
            <a:ext cx="300367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D637C"/>
                </a:solidFill>
                <a:latin typeface="Calibri Light"/>
                <a:ea typeface="+mj-ea"/>
                <a:cs typeface="+mj-cs"/>
              </a:rPr>
              <a:t>Contribution of SusTradeOff</a:t>
            </a:r>
            <a:endParaRPr lang="en-GB" dirty="0"/>
          </a:p>
        </p:txBody>
      </p:sp>
      <p:sp>
        <p:nvSpPr>
          <p:cNvPr id="8" name="Flèche droite 7"/>
          <p:cNvSpPr/>
          <p:nvPr/>
        </p:nvSpPr>
        <p:spPr>
          <a:xfrm>
            <a:off x="3880026" y="761589"/>
            <a:ext cx="1935892" cy="20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4779" y="1205981"/>
            <a:ext cx="401594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Understand trade-offs between health and efficiency, to improve competitiveness and sustainability of animal production by </a:t>
            </a:r>
            <a:r>
              <a:rPr lang="en-GB" dirty="0"/>
              <a:t>breeding and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0540" y="1344478"/>
            <a:ext cx="33775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To </a:t>
            </a:r>
            <a:r>
              <a:rPr lang="en-US" dirty="0" err="1"/>
              <a:t>minimise</a:t>
            </a:r>
            <a:r>
              <a:rPr lang="en-US" dirty="0"/>
              <a:t> emissions to soils and water (e.g. nitrate, nutrients, pesticides and drug residues)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058" y="3626349"/>
            <a:ext cx="346401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Aspiring to integrate ration formulation with breeding and health management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22788" y="2911220"/>
            <a:ext cx="379764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To develop systems meeting societal needs and values, for example high standards of animal health and welfare, including </a:t>
            </a:r>
            <a:r>
              <a:rPr lang="en-US" dirty="0" err="1"/>
              <a:t>minimising</a:t>
            </a:r>
            <a:r>
              <a:rPr lang="en-US" dirty="0"/>
              <a:t> the use of antibiotics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250723" y="1754249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èche droite 15"/>
          <p:cNvSpPr/>
          <p:nvPr/>
        </p:nvSpPr>
        <p:spPr>
          <a:xfrm rot="18733720" flipV="1">
            <a:off x="3482190" y="2792213"/>
            <a:ext cx="2349591" cy="183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droite 16"/>
          <p:cNvSpPr/>
          <p:nvPr/>
        </p:nvSpPr>
        <p:spPr>
          <a:xfrm rot="1676078">
            <a:off x="4102443" y="2841644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droite 17"/>
          <p:cNvSpPr/>
          <p:nvPr/>
        </p:nvSpPr>
        <p:spPr>
          <a:xfrm>
            <a:off x="3851188" y="4048471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3369274" y="1243914"/>
            <a:ext cx="766117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>
            <a:off x="7084541" y="3492843"/>
            <a:ext cx="823783" cy="341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>
            <a:off x="7002161" y="1931773"/>
            <a:ext cx="1392196" cy="341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1449858" y="3665826"/>
            <a:ext cx="1062683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7105136" y="2936788"/>
            <a:ext cx="823783" cy="341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161004" y="4604096"/>
            <a:ext cx="37976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Improve on farm practices and address societal challenges associated with animal welfare</a:t>
            </a:r>
          </a:p>
        </p:txBody>
      </p:sp>
      <p:sp>
        <p:nvSpPr>
          <p:cNvPr id="25" name="Flèche droite 24"/>
          <p:cNvSpPr/>
          <p:nvPr/>
        </p:nvSpPr>
        <p:spPr>
          <a:xfrm rot="1284489">
            <a:off x="3838832" y="4695142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62464" y="4932046"/>
            <a:ext cx="346401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Preserving immunocompetence will also reduce disease burden and improve welfare</a:t>
            </a:r>
            <a:endParaRPr lang="en-GB" dirty="0"/>
          </a:p>
        </p:txBody>
      </p:sp>
      <p:sp>
        <p:nvSpPr>
          <p:cNvPr id="27" name="Flèche droite 26"/>
          <p:cNvSpPr/>
          <p:nvPr/>
        </p:nvSpPr>
        <p:spPr>
          <a:xfrm>
            <a:off x="3805880" y="5403595"/>
            <a:ext cx="1309816" cy="16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2306595" y="5531696"/>
            <a:ext cx="856735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5881815" y="5189826"/>
            <a:ext cx="873211" cy="29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 descr="https://4.bp.blogspot.com/-critQ07-_v0/V40bh2BuYXI/AAAAAAAAAX8/9wLre4KVVd4FnbzSP8VXo0TLTEMFbvZ-ACLcB/s1600/eggslarvae.png"/>
          <p:cNvPicPr>
            <a:picLocks noChangeAspect="1" noChangeArrowheads="1"/>
          </p:cNvPicPr>
          <p:nvPr/>
        </p:nvPicPr>
        <p:blipFill>
          <a:blip r:embed="rId6" cstate="print"/>
          <a:srcRect r="54856"/>
          <a:stretch>
            <a:fillRect/>
          </a:stretch>
        </p:blipFill>
        <p:spPr bwMode="auto">
          <a:xfrm>
            <a:off x="1823697" y="5821567"/>
            <a:ext cx="628610" cy="49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149" y="4572115"/>
            <a:ext cx="637703" cy="477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" descr="C:\Users\mhpinard\AppData\Local\Microsoft\Windows\Temporary Internet Files\Content.IE5\XFM9M0Q8\dna_PNG5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63579" flipV="1">
            <a:off x="2746159" y="4399002"/>
            <a:ext cx="587128" cy="486033"/>
          </a:xfrm>
          <a:prstGeom prst="rect">
            <a:avLst/>
          </a:prstGeom>
          <a:noFill/>
        </p:spPr>
      </p:pic>
      <p:sp>
        <p:nvSpPr>
          <p:cNvPr id="36" name="Titel 1"/>
          <p:cNvSpPr>
            <a:spLocks noGrp="1"/>
          </p:cNvSpPr>
          <p:nvPr>
            <p:ph type="title"/>
          </p:nvPr>
        </p:nvSpPr>
        <p:spPr>
          <a:xfrm>
            <a:off x="628650" y="19131"/>
            <a:ext cx="7886700" cy="606945"/>
          </a:xfrm>
        </p:spPr>
        <p:txBody>
          <a:bodyPr>
            <a:noAutofit/>
          </a:bodyPr>
          <a:lstStyle/>
          <a:p>
            <a:pPr lvl="0"/>
            <a:b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to SusAn research objectives :</a:t>
            </a:r>
            <a:br>
              <a:rPr lang="nl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nl-B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4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120"/>
            <a:ext cx="1499286" cy="704452"/>
          </a:xfrm>
          <a:prstGeom prst="rect">
            <a:avLst/>
          </a:prstGeom>
          <a:noFill/>
        </p:spPr>
      </p:pic>
      <p:sp>
        <p:nvSpPr>
          <p:cNvPr id="101" name="Rectangle 100"/>
          <p:cNvSpPr/>
          <p:nvPr/>
        </p:nvSpPr>
        <p:spPr>
          <a:xfrm>
            <a:off x="0" y="4571999"/>
            <a:ext cx="9144000" cy="2236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707" y="19130"/>
            <a:ext cx="8839201" cy="944697"/>
          </a:xfrm>
        </p:spPr>
        <p:txBody>
          <a:bodyPr>
            <a:normAutofit fontScale="90000"/>
          </a:bodyPr>
          <a:lstStyle/>
          <a:p>
            <a:br>
              <a:rPr lang="en-US" sz="1800" dirty="0"/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 on the 3 pillars of sustainability:</a:t>
            </a:r>
            <a:br>
              <a:rPr lang="en-US" sz="3100" dirty="0"/>
            </a:br>
            <a:r>
              <a:rPr lang="en-US" sz="2000" i="1" dirty="0"/>
              <a:t>Does the project adequately address the different pillars?  How do the different pillars contribute to the aim of your project?</a:t>
            </a:r>
            <a:br>
              <a:rPr lang="nl-BE" sz="1600" dirty="0"/>
            </a:br>
            <a:r>
              <a:rPr lang="pt-PT" sz="1600" dirty="0"/>
              <a:t> </a:t>
            </a:r>
            <a:endParaRPr lang="nl-BE" sz="1600" dirty="0"/>
          </a:p>
        </p:txBody>
      </p:sp>
      <p:sp>
        <p:nvSpPr>
          <p:cNvPr id="48" name="Triangle isocèle 47"/>
          <p:cNvSpPr/>
          <p:nvPr/>
        </p:nvSpPr>
        <p:spPr>
          <a:xfrm>
            <a:off x="617838" y="1779369"/>
            <a:ext cx="8023656" cy="3484606"/>
          </a:xfrm>
          <a:prstGeom prst="triangle">
            <a:avLst/>
          </a:prstGeom>
          <a:solidFill>
            <a:srgbClr val="9BBB59">
              <a:lumMod val="60000"/>
              <a:lumOff val="4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riangle isocèle 48"/>
          <p:cNvSpPr/>
          <p:nvPr/>
        </p:nvSpPr>
        <p:spPr>
          <a:xfrm>
            <a:off x="1326292" y="2067694"/>
            <a:ext cx="6631460" cy="2957384"/>
          </a:xfrm>
          <a:prstGeom prst="triangle">
            <a:avLst/>
          </a:prstGeom>
          <a:solidFill>
            <a:srgbClr val="9BBB59">
              <a:lumMod val="20000"/>
              <a:lumOff val="8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Connecteur droit avec flèche 49"/>
          <p:cNvCxnSpPr>
            <a:stCxn id="54" idx="3"/>
          </p:cNvCxnSpPr>
          <p:nvPr/>
        </p:nvCxnSpPr>
        <p:spPr>
          <a:xfrm flipV="1">
            <a:off x="5145930" y="4539044"/>
            <a:ext cx="381659" cy="261482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51" name="Étiquette 50"/>
          <p:cNvSpPr/>
          <p:nvPr/>
        </p:nvSpPr>
        <p:spPr>
          <a:xfrm>
            <a:off x="5452568" y="4076775"/>
            <a:ext cx="1368152" cy="486981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Étiquette 51"/>
          <p:cNvSpPr/>
          <p:nvPr/>
        </p:nvSpPr>
        <p:spPr>
          <a:xfrm>
            <a:off x="2759683" y="4118912"/>
            <a:ext cx="923807" cy="535460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81594" y="2744304"/>
            <a:ext cx="1296144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110678" y="4656510"/>
            <a:ext cx="1035252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</a:t>
            </a:r>
          </a:p>
        </p:txBody>
      </p:sp>
      <p:cxnSp>
        <p:nvCxnSpPr>
          <p:cNvPr id="58" name="Connecteur droit avec flèche 57"/>
          <p:cNvCxnSpPr>
            <a:stCxn id="54" idx="0"/>
            <a:endCxn id="63" idx="2"/>
          </p:cNvCxnSpPr>
          <p:nvPr/>
        </p:nvCxnSpPr>
        <p:spPr>
          <a:xfrm flipH="1" flipV="1">
            <a:off x="4596716" y="4091409"/>
            <a:ext cx="31588" cy="565101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59" name="Connecteur droit avec flèche 58"/>
          <p:cNvCxnSpPr>
            <a:stCxn id="53" idx="1"/>
          </p:cNvCxnSpPr>
          <p:nvPr/>
        </p:nvCxnSpPr>
        <p:spPr>
          <a:xfrm flipH="1">
            <a:off x="3333520" y="2888320"/>
            <a:ext cx="648074" cy="1190886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60" name="Connecteur droit avec flèche 59"/>
          <p:cNvCxnSpPr/>
          <p:nvPr/>
        </p:nvCxnSpPr>
        <p:spPr>
          <a:xfrm>
            <a:off x="4557658" y="3015860"/>
            <a:ext cx="0" cy="432048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61" name="Connecteur droit avec flèche 60"/>
          <p:cNvCxnSpPr>
            <a:stCxn id="53" idx="3"/>
          </p:cNvCxnSpPr>
          <p:nvPr/>
        </p:nvCxnSpPr>
        <p:spPr>
          <a:xfrm>
            <a:off x="5277738" y="2888320"/>
            <a:ext cx="720080" cy="1240314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62" name="Double flèche horizontale 61"/>
          <p:cNvSpPr/>
          <p:nvPr/>
        </p:nvSpPr>
        <p:spPr>
          <a:xfrm>
            <a:off x="3698788" y="4132306"/>
            <a:ext cx="1741278" cy="360040"/>
          </a:xfrm>
          <a:prstGeom prst="leftRight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Étiquette 62"/>
          <p:cNvSpPr/>
          <p:nvPr/>
        </p:nvSpPr>
        <p:spPr>
          <a:xfrm>
            <a:off x="3948644" y="3443337"/>
            <a:ext cx="1296144" cy="648072"/>
          </a:xfrm>
          <a:prstGeom prst="plaqu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ALLOCATION</a:t>
            </a:r>
          </a:p>
        </p:txBody>
      </p:sp>
      <p:cxnSp>
        <p:nvCxnSpPr>
          <p:cNvPr id="65" name="Connecteur droit avec flèche 64"/>
          <p:cNvCxnSpPr>
            <a:stCxn id="54" idx="1"/>
          </p:cNvCxnSpPr>
          <p:nvPr/>
        </p:nvCxnSpPr>
        <p:spPr>
          <a:xfrm flipH="1" flipV="1">
            <a:off x="3608173" y="4646136"/>
            <a:ext cx="502505" cy="154390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66" name="ZoneTexte 65"/>
          <p:cNvSpPr txBox="1"/>
          <p:nvPr/>
        </p:nvSpPr>
        <p:spPr>
          <a:xfrm>
            <a:off x="3416200" y="50077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 IN THE FIELD</a:t>
            </a:r>
          </a:p>
        </p:txBody>
      </p:sp>
      <p:sp>
        <p:nvSpPr>
          <p:cNvPr id="67" name="Flèche droite 66"/>
          <p:cNvSpPr/>
          <p:nvPr/>
        </p:nvSpPr>
        <p:spPr>
          <a:xfrm rot="5400000">
            <a:off x="6073149" y="4977551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èche droite 68"/>
          <p:cNvSpPr/>
          <p:nvPr/>
        </p:nvSpPr>
        <p:spPr>
          <a:xfrm rot="16200000">
            <a:off x="2805047" y="4977551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757332" y="85193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SOCIAL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ACCEPTANCE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72998" y="5186818"/>
            <a:ext cx="199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PROTECTING </a:t>
            </a: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ENVIRONMENT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6804248" y="5260945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ECONOMIC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COMPETITIVENESS</a:t>
            </a:r>
          </a:p>
        </p:txBody>
      </p:sp>
      <p:sp>
        <p:nvSpPr>
          <p:cNvPr id="96" name="Flèche droite 95"/>
          <p:cNvSpPr/>
          <p:nvPr/>
        </p:nvSpPr>
        <p:spPr>
          <a:xfrm rot="1114477">
            <a:off x="7431571" y="4751129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lèche droite 96"/>
          <p:cNvSpPr/>
          <p:nvPr/>
        </p:nvSpPr>
        <p:spPr>
          <a:xfrm rot="9374356">
            <a:off x="1409606" y="4628579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lèche droite 97"/>
          <p:cNvSpPr/>
          <p:nvPr/>
        </p:nvSpPr>
        <p:spPr>
          <a:xfrm rot="16200000">
            <a:off x="4162943" y="1749407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ZoneTexte 98"/>
          <p:cNvSpPr txBox="1"/>
          <p:nvPr/>
        </p:nvSpPr>
        <p:spPr>
          <a:xfrm rot="2529402">
            <a:off x="5719333" y="339353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FIELD</a:t>
            </a:r>
          </a:p>
        </p:txBody>
      </p:sp>
      <p:sp>
        <p:nvSpPr>
          <p:cNvPr id="100" name="ZoneTexte 99"/>
          <p:cNvSpPr txBox="1"/>
          <p:nvPr/>
        </p:nvSpPr>
        <p:spPr>
          <a:xfrm rot="19036646">
            <a:off x="2529222" y="29583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FIELD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088294" y="5811101"/>
            <a:ext cx="7030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/>
              <a:t>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More efficient use of protein resources to make the livestock sector more competitive and resilient to changes in commodity prices and </a:t>
            </a: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feedstock availability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Healthier animals to reduce direct and indirect costs of diseases</a:t>
            </a:r>
            <a:endParaRPr lang="en-GB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0685" y="2491082"/>
            <a:ext cx="31262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/>
              <a:t>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More diverse use of protein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resources to preserve and better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share natural resources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ptimised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health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management to reduce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drug residues and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resistance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" name="Accolade ouvrante 104"/>
          <p:cNvSpPr/>
          <p:nvPr/>
        </p:nvSpPr>
        <p:spPr>
          <a:xfrm>
            <a:off x="148284" y="2397210"/>
            <a:ext cx="304800" cy="3888259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ccolade ouvrante 105"/>
          <p:cNvSpPr/>
          <p:nvPr/>
        </p:nvSpPr>
        <p:spPr>
          <a:xfrm rot="10800000">
            <a:off x="8748582" y="827902"/>
            <a:ext cx="255375" cy="205534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ccolade ouvrante 106"/>
          <p:cNvSpPr/>
          <p:nvPr/>
        </p:nvSpPr>
        <p:spPr>
          <a:xfrm rot="16200000">
            <a:off x="5502886" y="3204526"/>
            <a:ext cx="135905" cy="6849767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111579" y="1601397"/>
            <a:ext cx="3801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Uptake by food and breeding industry of novel management and breeding practices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Improved health and welfare leading to better societal acceptance</a:t>
            </a:r>
            <a:endParaRPr lang="en-GB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  <p:bldP spid="97" grpId="0" animBg="1"/>
      <p:bldP spid="98" grpId="0" animBg="1"/>
      <p:bldP spid="102" grpId="0"/>
      <p:bldP spid="104" grpId="0"/>
      <p:bldP spid="105" grpId="0" animBg="1"/>
      <p:bldP spid="106" grpId="0" animBg="1"/>
      <p:bldP spid="107" grpId="0" animBg="1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659" y="-46769"/>
            <a:ext cx="8756822" cy="887025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 on the 3 pillars of sustainability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000" dirty="0"/>
            </a:br>
            <a:r>
              <a:rPr lang="en-US" sz="1800" i="1" dirty="0"/>
              <a:t>How relevant are the links made between the pillars? </a:t>
            </a:r>
            <a:endParaRPr lang="nl-BE" sz="1800" dirty="0"/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pic>
        <p:nvPicPr>
          <p:cNvPr id="5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120"/>
            <a:ext cx="1499286" cy="7044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621427"/>
            <a:ext cx="9144000" cy="2236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iangle isocèle 7"/>
          <p:cNvSpPr/>
          <p:nvPr/>
        </p:nvSpPr>
        <p:spPr>
          <a:xfrm>
            <a:off x="617838" y="1779369"/>
            <a:ext cx="8023656" cy="3484606"/>
          </a:xfrm>
          <a:prstGeom prst="triangle">
            <a:avLst/>
          </a:prstGeom>
          <a:solidFill>
            <a:srgbClr val="9BBB59">
              <a:lumMod val="60000"/>
              <a:lumOff val="4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1326292" y="2067694"/>
            <a:ext cx="6631460" cy="2957384"/>
          </a:xfrm>
          <a:prstGeom prst="triangle">
            <a:avLst/>
          </a:prstGeom>
          <a:solidFill>
            <a:srgbClr val="9BBB59">
              <a:lumMod val="20000"/>
              <a:lumOff val="80000"/>
            </a:srgbClr>
          </a:solidFill>
          <a:ln w="444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>
            <a:stCxn id="14" idx="3"/>
          </p:cNvCxnSpPr>
          <p:nvPr/>
        </p:nvCxnSpPr>
        <p:spPr>
          <a:xfrm flipV="1">
            <a:off x="5145930" y="4539044"/>
            <a:ext cx="381659" cy="261482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11" name="Étiquette 10"/>
          <p:cNvSpPr/>
          <p:nvPr/>
        </p:nvSpPr>
        <p:spPr>
          <a:xfrm>
            <a:off x="5452568" y="4076775"/>
            <a:ext cx="1368152" cy="486981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Étiquette 11"/>
          <p:cNvSpPr/>
          <p:nvPr/>
        </p:nvSpPr>
        <p:spPr>
          <a:xfrm>
            <a:off x="2759683" y="4118912"/>
            <a:ext cx="923807" cy="535460"/>
          </a:xfrm>
          <a:prstGeom prst="plaqu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</a:t>
            </a:r>
            <a:endParaRPr kumimoji="0" lang="en-GB" sz="14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1594" y="2744304"/>
            <a:ext cx="1296144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0678" y="4656510"/>
            <a:ext cx="1035252" cy="288032"/>
          </a:xfrm>
          <a:prstGeom prst="rect">
            <a:avLst/>
          </a:prstGeom>
          <a:solidFill>
            <a:srgbClr val="EEE46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</a:t>
            </a:r>
          </a:p>
        </p:txBody>
      </p:sp>
      <p:cxnSp>
        <p:nvCxnSpPr>
          <p:cNvPr id="15" name="Connecteur droit avec flèche 14"/>
          <p:cNvCxnSpPr>
            <a:stCxn id="14" idx="0"/>
            <a:endCxn id="20" idx="2"/>
          </p:cNvCxnSpPr>
          <p:nvPr/>
        </p:nvCxnSpPr>
        <p:spPr>
          <a:xfrm flipH="1" flipV="1">
            <a:off x="4596716" y="4091409"/>
            <a:ext cx="31588" cy="565101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16" name="Connecteur droit avec flèche 15"/>
          <p:cNvCxnSpPr>
            <a:stCxn id="13" idx="1"/>
          </p:cNvCxnSpPr>
          <p:nvPr/>
        </p:nvCxnSpPr>
        <p:spPr>
          <a:xfrm flipH="1">
            <a:off x="3333520" y="2888320"/>
            <a:ext cx="648074" cy="1190886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>
          <a:xfrm>
            <a:off x="4557658" y="3015860"/>
            <a:ext cx="0" cy="432048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cxnSp>
        <p:nvCxnSpPr>
          <p:cNvPr id="18" name="Connecteur droit avec flèche 17"/>
          <p:cNvCxnSpPr>
            <a:stCxn id="13" idx="3"/>
          </p:cNvCxnSpPr>
          <p:nvPr/>
        </p:nvCxnSpPr>
        <p:spPr>
          <a:xfrm>
            <a:off x="5277738" y="2888320"/>
            <a:ext cx="720080" cy="1240314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19" name="Double flèche horizontale 18"/>
          <p:cNvSpPr/>
          <p:nvPr/>
        </p:nvSpPr>
        <p:spPr>
          <a:xfrm>
            <a:off x="3698788" y="4132306"/>
            <a:ext cx="1741278" cy="360040"/>
          </a:xfrm>
          <a:prstGeom prst="leftRight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Étiquette 19"/>
          <p:cNvSpPr/>
          <p:nvPr/>
        </p:nvSpPr>
        <p:spPr>
          <a:xfrm>
            <a:off x="3948644" y="3443337"/>
            <a:ext cx="1296144" cy="648072"/>
          </a:xfrm>
          <a:prstGeom prst="plaqu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50800" dir="5400000" algn="ctr" rotWithShape="0">
              <a:srgbClr val="1F497D"/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ALLOCATION</a:t>
            </a:r>
          </a:p>
        </p:txBody>
      </p:sp>
      <p:cxnSp>
        <p:nvCxnSpPr>
          <p:cNvPr id="21" name="Connecteur droit avec flèche 20"/>
          <p:cNvCxnSpPr>
            <a:stCxn id="14" idx="1"/>
          </p:cNvCxnSpPr>
          <p:nvPr/>
        </p:nvCxnSpPr>
        <p:spPr>
          <a:xfrm flipH="1" flipV="1">
            <a:off x="3608173" y="4646136"/>
            <a:ext cx="502505" cy="154390"/>
          </a:xfrm>
          <a:prstGeom prst="straightConnector1">
            <a:avLst/>
          </a:prstGeom>
          <a:noFill/>
          <a:ln w="85725" cap="flat" cmpd="sng" algn="ctr">
            <a:solidFill>
              <a:srgbClr val="EEE460"/>
            </a:solidFill>
            <a:prstDash val="solid"/>
            <a:tailEnd type="arrow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3416200" y="50077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 IN THE FIELD</a:t>
            </a:r>
          </a:p>
        </p:txBody>
      </p:sp>
      <p:sp>
        <p:nvSpPr>
          <p:cNvPr id="23" name="Flèche droite 22"/>
          <p:cNvSpPr/>
          <p:nvPr/>
        </p:nvSpPr>
        <p:spPr>
          <a:xfrm rot="5400000">
            <a:off x="6073149" y="4977551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lèche droite 23"/>
          <p:cNvSpPr/>
          <p:nvPr/>
        </p:nvSpPr>
        <p:spPr>
          <a:xfrm rot="16200000">
            <a:off x="2805047" y="4977551"/>
            <a:ext cx="335684" cy="10798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57332" y="85193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SOCIAL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ACCEPTANCE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2998" y="5186818"/>
            <a:ext cx="199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PROTECTING </a:t>
            </a: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ENVIRONMENT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804248" y="5260945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ECONOMIC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COMPETITIVENESS</a:t>
            </a:r>
          </a:p>
        </p:txBody>
      </p:sp>
      <p:sp>
        <p:nvSpPr>
          <p:cNvPr id="28" name="Flèche droite 27"/>
          <p:cNvSpPr/>
          <p:nvPr/>
        </p:nvSpPr>
        <p:spPr>
          <a:xfrm rot="1114477">
            <a:off x="7431571" y="4751129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>
          <a:xfrm rot="9374356">
            <a:off x="1409606" y="4628579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èche droite 29"/>
          <p:cNvSpPr/>
          <p:nvPr/>
        </p:nvSpPr>
        <p:spPr>
          <a:xfrm rot="16200000">
            <a:off x="4162943" y="1749407"/>
            <a:ext cx="864096" cy="48492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31750" cap="flat" cmpd="dbl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 rot="2529402">
            <a:off x="5719333" y="339353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FIELD</a:t>
            </a:r>
          </a:p>
        </p:txBody>
      </p:sp>
      <p:sp>
        <p:nvSpPr>
          <p:cNvPr id="32" name="ZoneTexte 31"/>
          <p:cNvSpPr txBox="1"/>
          <p:nvPr/>
        </p:nvSpPr>
        <p:spPr>
          <a:xfrm rot="19036646">
            <a:off x="2529222" y="29583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FIELD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554749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i="1" dirty="0">
                <a:solidFill>
                  <a:schemeClr val="accent6">
                    <a:lumMod val="75000"/>
                  </a:schemeClr>
                </a:solidFill>
              </a:rPr>
              <a:t>The three pillars are interlinked because of:</a:t>
            </a:r>
          </a:p>
          <a:p>
            <a:pPr algn="ctr">
              <a:buFontTx/>
              <a:buChar char="-"/>
            </a:pPr>
            <a:r>
              <a:rPr lang="en-US" sz="1700" b="1" i="1" u="sng" dirty="0">
                <a:solidFill>
                  <a:schemeClr val="accent6">
                    <a:lumMod val="75000"/>
                  </a:schemeClr>
                </a:solidFill>
              </a:rPr>
              <a:t>integrated strategy </a:t>
            </a: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  <a:t>of SusTradeOff</a:t>
            </a:r>
          </a:p>
          <a:p>
            <a:pPr algn="ctr"/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1700" b="1" i="1" u="sng" dirty="0">
                <a:solidFill>
                  <a:schemeClr val="accent6">
                    <a:lumMod val="75000"/>
                  </a:schemeClr>
                </a:solidFill>
              </a:rPr>
              <a:t>combined impact</a:t>
            </a: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  <a:t> of more efficient protein use on long term improvements</a:t>
            </a:r>
            <a:b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  <a:t>in production system efficiency</a:t>
            </a:r>
            <a:endParaRPr lang="en-GB" sz="1700" b="1" dirty="0"/>
          </a:p>
        </p:txBody>
      </p:sp>
      <p:sp>
        <p:nvSpPr>
          <p:cNvPr id="33" name="Explosion 2 32"/>
          <p:cNvSpPr/>
          <p:nvPr/>
        </p:nvSpPr>
        <p:spPr>
          <a:xfrm rot="19740645">
            <a:off x="848497" y="1491048"/>
            <a:ext cx="2636108" cy="1762897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Environmental Issues</a:t>
            </a:r>
          </a:p>
        </p:txBody>
      </p:sp>
      <p:sp>
        <p:nvSpPr>
          <p:cNvPr id="34" name="Explosion 2 33"/>
          <p:cNvSpPr/>
          <p:nvPr/>
        </p:nvSpPr>
        <p:spPr>
          <a:xfrm rot="2429146">
            <a:off x="5778844" y="1511641"/>
            <a:ext cx="2636108" cy="1762897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Market</a:t>
            </a:r>
          </a:p>
          <a:p>
            <a:pPr algn="ctr"/>
            <a:r>
              <a:rPr lang="en-GB" sz="1400" b="1" dirty="0"/>
              <a:t>Short term -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2758817" y="5105991"/>
            <a:ext cx="4037387" cy="1762897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Opposite Interest ?</a:t>
            </a:r>
          </a:p>
          <a:p>
            <a:pPr algn="ctr"/>
            <a:r>
              <a:rPr lang="en-GB" sz="1400" b="1" dirty="0"/>
              <a:t>Role of public policy ?</a:t>
            </a:r>
          </a:p>
        </p:txBody>
      </p:sp>
    </p:spTree>
    <p:extLst>
      <p:ext uri="{BB962C8B-B14F-4D97-AF65-F5344CB8AC3E}">
        <p14:creationId xmlns:p14="http://schemas.microsoft.com/office/powerpoint/2010/main" val="16584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700" y="25490"/>
            <a:ext cx="7886700" cy="839484"/>
          </a:xfrm>
        </p:spPr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collaboration: </a:t>
            </a:r>
            <a:br>
              <a:rPr lang="pt-PT" sz="2800" dirty="0"/>
            </a:br>
            <a:r>
              <a:rPr lang="pt-PT" sz="1800" i="1" dirty="0"/>
              <a:t>What is the added value of transnational collaboration? </a:t>
            </a: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515" y="1004891"/>
            <a:ext cx="8294914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level = necessary to achieve a critical mass of scientists that cover all the expertise for the project</a:t>
            </a:r>
            <a:br>
              <a:rPr lang="en-US" sz="1900" dirty="0"/>
            </a:br>
            <a:r>
              <a:rPr lang="en-US" sz="1900" u="sng" dirty="0"/>
              <a:t>e.g. sheep analysis :</a:t>
            </a:r>
            <a:br>
              <a:rPr lang="en-US" sz="1900" dirty="0"/>
            </a:br>
            <a:r>
              <a:rPr lang="en-US" sz="1900" dirty="0"/>
              <a:t>-     sheep model R/S </a:t>
            </a:r>
            <a:r>
              <a:rPr lang="fr-FR" sz="1900" i="1" dirty="0" err="1"/>
              <a:t>Haemonchus</a:t>
            </a:r>
            <a:r>
              <a:rPr lang="fr-FR" sz="1900" i="1" dirty="0"/>
              <a:t> </a:t>
            </a:r>
            <a:r>
              <a:rPr lang="fr-FR" sz="1900" i="1" dirty="0" err="1"/>
              <a:t>contortus</a:t>
            </a:r>
            <a:r>
              <a:rPr lang="fr-FR" sz="1900" i="1" dirty="0"/>
              <a:t> </a:t>
            </a:r>
            <a:r>
              <a:rPr lang="fr-FR" sz="1900" dirty="0"/>
              <a:t>+ </a:t>
            </a:r>
            <a:r>
              <a:rPr lang="fr-FR" sz="1900" dirty="0" err="1"/>
              <a:t>genetics</a:t>
            </a:r>
            <a:br>
              <a:rPr lang="fr-FR" sz="1900" i="1" dirty="0"/>
            </a:br>
            <a:r>
              <a:rPr lang="fr-FR" sz="1900" i="1" dirty="0"/>
              <a:t>-</a:t>
            </a:r>
            <a:r>
              <a:rPr lang="fr-FR" sz="1900" dirty="0"/>
              <a:t>     D2O </a:t>
            </a:r>
            <a:r>
              <a:rPr lang="fr-FR" sz="1900" dirty="0" err="1"/>
              <a:t>protocols</a:t>
            </a:r>
            <a:r>
              <a:rPr lang="en-US" sz="1900" dirty="0"/>
              <a:t> to measure in vivo synthesis rates of proteins</a:t>
            </a:r>
            <a:br>
              <a:rPr lang="fr-FR" sz="1900" dirty="0"/>
            </a:br>
            <a:r>
              <a:rPr lang="fr-FR" sz="1900" dirty="0"/>
              <a:t>-     </a:t>
            </a:r>
            <a:r>
              <a:rPr lang="en-US" sz="1900" dirty="0"/>
              <a:t>proteomics</a:t>
            </a:r>
          </a:p>
          <a:p>
            <a:pPr>
              <a:lnSpc>
                <a:spcPct val="120000"/>
              </a:lnSpc>
            </a:pP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value delivered through significant</a:t>
            </a:r>
            <a:br>
              <a:rPr lang="en-US" sz="1900" dirty="0"/>
            </a:br>
            <a:r>
              <a:rPr lang="en-US" sz="1900" dirty="0"/>
              <a:t>- mobility and training</a:t>
            </a:r>
            <a:br>
              <a:rPr lang="en-US" sz="1900" dirty="0"/>
            </a:br>
            <a:r>
              <a:rPr lang="en-US" sz="1900" dirty="0"/>
              <a:t>- sharing material from experiments between multiple laboratories (ethics - 3Rs)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collaboration =  will benefit the pathways to impact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sz="1900" b="1" dirty="0"/>
            </a:br>
            <a:r>
              <a:rPr lang="en-US" sz="1900" dirty="0"/>
              <a:t>Universities, technical institutes, breeding companies and farmer’s union having different and complementary territories, stakeholders and species coverage </a:t>
            </a:r>
            <a:br>
              <a:rPr lang="en-US" sz="1900" dirty="0"/>
            </a:br>
            <a:r>
              <a:rPr lang="en-US" sz="1900" u="sng" dirty="0"/>
              <a:t>e.g. </a:t>
            </a:r>
            <a:r>
              <a:rPr lang="en-GB" sz="1900" u="sng" dirty="0" err="1"/>
              <a:t>BreedForFood</a:t>
            </a:r>
            <a:r>
              <a:rPr lang="en-GB" sz="1900" u="sng" dirty="0"/>
              <a:t> consortium </a:t>
            </a:r>
            <a:r>
              <a:rPr lang="en-GB" sz="1900" dirty="0"/>
              <a:t>with </a:t>
            </a:r>
            <a:r>
              <a:rPr lang="en-US" sz="1900" dirty="0"/>
              <a:t>Cobb and Hendrix partners</a:t>
            </a:r>
          </a:p>
        </p:txBody>
      </p:sp>
      <p:pic>
        <p:nvPicPr>
          <p:cNvPr id="4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pic>
        <p:nvPicPr>
          <p:cNvPr id="5" name="Picture 2" descr="C:\Users\mhpinard\AppData\Local\Microsoft\Windows\Temporary Internet Files\Content.IE5\5YCMNGWD\Drapeau_France_Télévisi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92" y="2194013"/>
            <a:ext cx="235428" cy="155622"/>
          </a:xfrm>
          <a:prstGeom prst="rect">
            <a:avLst/>
          </a:prstGeom>
          <a:noFill/>
        </p:spPr>
      </p:pic>
      <p:pic>
        <p:nvPicPr>
          <p:cNvPr id="6" name="Picture 3" descr="C:\Users\mhpinard\AppData\Local\Microsoft\Windows\Temporary Internet Files\Content.IE5\L2BAYM3Q\flag_world_denma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31" y="2912817"/>
            <a:ext cx="254000" cy="160020"/>
          </a:xfrm>
          <a:prstGeom prst="rect">
            <a:avLst/>
          </a:prstGeom>
          <a:noFill/>
        </p:spPr>
      </p:pic>
      <p:pic>
        <p:nvPicPr>
          <p:cNvPr id="7" name="Picture 5" descr="C:\Users\mhpinard\AppData\Local\Microsoft\Windows\Temporary Internet Files\Content.IE5\5YCMNGWD\UK-union-fla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44" y="2580850"/>
            <a:ext cx="220545" cy="144733"/>
          </a:xfrm>
          <a:prstGeom prst="rect">
            <a:avLst/>
          </a:prstGeom>
          <a:noFill/>
        </p:spPr>
      </p:pic>
      <p:sp>
        <p:nvSpPr>
          <p:cNvPr id="8" name="Accolade ouvrante 7"/>
          <p:cNvSpPr/>
          <p:nvPr/>
        </p:nvSpPr>
        <p:spPr>
          <a:xfrm>
            <a:off x="640082" y="2183731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colade ouvrante 8"/>
          <p:cNvSpPr/>
          <p:nvPr/>
        </p:nvSpPr>
        <p:spPr>
          <a:xfrm>
            <a:off x="622662" y="4844200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èche courbée vers la droite 9"/>
          <p:cNvSpPr/>
          <p:nvPr/>
        </p:nvSpPr>
        <p:spPr>
          <a:xfrm>
            <a:off x="339635" y="2471113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322217" y="5105456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A9AE292F-6D1C-9C48-AFF7-86D6CEEC1E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0" y="2637756"/>
            <a:ext cx="821862" cy="342809"/>
          </a:xfrm>
          <a:prstGeom prst="rect">
            <a:avLst/>
          </a:prstGeom>
        </p:spPr>
      </p:pic>
      <p:pic>
        <p:nvPicPr>
          <p:cNvPr id="13" name="Picture 2" descr="\\tls-gps-dfs\home\saguerre\Bureau\Bourges\20181206_214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36" y="2022445"/>
            <a:ext cx="963121" cy="5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hpinard\AppData\Local\Microsoft\Windows\Temporary Internet Files\Content.IE5\5YCMNGWD\Drapeau_France_Télévisi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154" y="3731083"/>
            <a:ext cx="235428" cy="155622"/>
          </a:xfrm>
          <a:prstGeom prst="rect">
            <a:avLst/>
          </a:prstGeom>
          <a:noFill/>
        </p:spPr>
      </p:pic>
      <p:pic>
        <p:nvPicPr>
          <p:cNvPr id="15" name="Picture 3" descr="C:\Users\mhpinard\AppData\Local\Microsoft\Windows\Temporary Internet Files\Content.IE5\L2BAYM3Q\flag_world_denma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719" y="3731430"/>
            <a:ext cx="254000" cy="160020"/>
          </a:xfrm>
          <a:prstGeom prst="rect">
            <a:avLst/>
          </a:prstGeom>
          <a:noFill/>
        </p:spPr>
      </p:pic>
      <p:pic>
        <p:nvPicPr>
          <p:cNvPr id="16" name="Picture 5" descr="C:\Users\mhpinard\AppData\Local\Microsoft\Windows\Temporary Internet Files\Content.IE5\5YCMNGWD\UK-union-fla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2644" y="3739098"/>
            <a:ext cx="220545" cy="144733"/>
          </a:xfrm>
          <a:prstGeom prst="rect">
            <a:avLst/>
          </a:prstGeom>
          <a:noFill/>
        </p:spPr>
      </p:pic>
      <p:pic>
        <p:nvPicPr>
          <p:cNvPr id="17" name="Picture 4" descr="C:\Users\mhpinard\AppData\Local\Microsoft\Windows\Temporary Internet Files\Content.IE5\L2BAYM3Q\Flag_of_the_Netherlands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6144" y="3722065"/>
            <a:ext cx="214313" cy="142875"/>
          </a:xfrm>
          <a:prstGeom prst="rect">
            <a:avLst/>
          </a:prstGeom>
          <a:noFill/>
        </p:spPr>
      </p:pic>
      <p:pic>
        <p:nvPicPr>
          <p:cNvPr id="9218" name="Picture 2" descr="Breed4Foo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5083" y="5765901"/>
            <a:ext cx="1428750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0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938" y="10893"/>
            <a:ext cx="7886700" cy="870556"/>
          </a:xfrm>
        </p:spPr>
        <p:txBody>
          <a:bodyPr>
            <a:normAutofit/>
          </a:bodyPr>
          <a:lstStyle/>
          <a:p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collaboration:  </a:t>
            </a:r>
            <a:r>
              <a:rPr lang="pt-PT" sz="1800" i="1" dirty="0"/>
              <a:t>Is the transnational collaboration beneficial for broad implementation of the results?</a:t>
            </a:r>
            <a:endParaRPr lang="nl-BE" sz="22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36605" y="1120223"/>
            <a:ext cx="820488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Results of SusTradeOff are relevant in more than one country !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3D63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900" noProof="0" dirty="0">
                <a:solidFill>
                  <a:srgbClr val="3D637C"/>
                </a:solidFill>
              </a:rPr>
              <a:t> - </a:t>
            </a:r>
            <a:r>
              <a:rPr lang="en-US" sz="1900" dirty="0">
                <a:solidFill>
                  <a:srgbClr val="3D637C"/>
                </a:solidFill>
              </a:rPr>
              <a:t>Sustainable global supply of protein for human nutrition</a:t>
            </a:r>
            <a:br>
              <a:rPr lang="en-US" sz="1900" dirty="0">
                <a:solidFill>
                  <a:srgbClr val="3D637C"/>
                </a:solidFill>
              </a:rPr>
            </a:br>
            <a:r>
              <a:rPr lang="en-US" sz="1900" dirty="0">
                <a:solidFill>
                  <a:srgbClr val="3D637C"/>
                </a:solidFill>
              </a:rPr>
              <a:t> - Competition for resources and land use</a:t>
            </a:r>
            <a:br>
              <a:rPr lang="en-US" sz="1900" dirty="0">
                <a:solidFill>
                  <a:srgbClr val="3D637C"/>
                </a:solidFill>
              </a:rPr>
            </a:br>
            <a:r>
              <a:rPr lang="en-US" sz="1900" dirty="0">
                <a:solidFill>
                  <a:srgbClr val="3D637C"/>
                </a:solidFill>
              </a:rPr>
              <a:t> = major transnational / global challenge</a:t>
            </a:r>
            <a:br>
              <a:rPr lang="en-US" sz="1900" dirty="0">
                <a:solidFill>
                  <a:srgbClr val="3D637C"/>
                </a:solidFill>
              </a:rPr>
            </a:br>
            <a:endParaRPr lang="en-US" sz="800" dirty="0">
              <a:solidFill>
                <a:srgbClr val="3D637C"/>
              </a:solidFill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Promoting more responsible livestock systems: of interest for all countries !</a:t>
            </a:r>
            <a:br>
              <a:rPr lang="en-US" sz="1900" dirty="0">
                <a:solidFill>
                  <a:srgbClr val="3D637C"/>
                </a:solidFill>
              </a:rPr>
            </a:br>
            <a:r>
              <a:rPr lang="en-US" sz="1900" dirty="0">
                <a:solidFill>
                  <a:srgbClr val="3D637C"/>
                </a:solidFill>
              </a:rPr>
              <a:t> - Sheep &amp; poultry essential in poorer societies =&gt; results relevant</a:t>
            </a:r>
            <a:br>
              <a:rPr lang="en-US" sz="1900" dirty="0">
                <a:solidFill>
                  <a:srgbClr val="3D637C"/>
                </a:solidFill>
              </a:rPr>
            </a:br>
            <a:r>
              <a:rPr lang="en-US" sz="1900" dirty="0">
                <a:solidFill>
                  <a:srgbClr val="3D637C"/>
                </a:solidFill>
              </a:rPr>
              <a:t>to addressing inequality gap between developed &amp; developing countries</a:t>
            </a:r>
            <a:endParaRPr kumimoji="0" lang="en-US" sz="1900" b="0" i="0" strike="noStrike" kern="1200" cap="none" spc="0" normalizeH="0" baseline="0" noProof="0" dirty="0">
              <a:ln>
                <a:noFill/>
              </a:ln>
              <a:solidFill>
                <a:srgbClr val="3D637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</a:pPr>
            <a:r>
              <a:rPr lang="en-US" sz="1900" b="1" dirty="0">
                <a:solidFill>
                  <a:srgbClr val="3D637C"/>
                </a:solidFill>
              </a:rPr>
              <a:t> </a:t>
            </a:r>
            <a:r>
              <a:rPr lang="en-US" sz="1900" b="1" u="sng" dirty="0">
                <a:solidFill>
                  <a:srgbClr val="3D63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beneficial for broad implementation of the results :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Complementarity in transnational research</a:t>
            </a:r>
            <a:b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3D63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3D63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lang="en-US" sz="1900" dirty="0">
                <a:solidFill>
                  <a:srgbClr val="3D637C"/>
                </a:solidFill>
              </a:rPr>
              <a:t>species + knowledge + skills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3D637C"/>
                </a:solidFill>
              </a:rPr>
              <a:t>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Complementarity in transnational practices  </a:t>
            </a:r>
            <a:br>
              <a:rPr lang="en-US" sz="1900" b="1" dirty="0">
                <a:solidFill>
                  <a:srgbClr val="3D637C"/>
                </a:solidFill>
              </a:rPr>
            </a:br>
            <a:r>
              <a:rPr lang="en-US" sz="1900" b="1" dirty="0">
                <a:solidFill>
                  <a:srgbClr val="3D637C"/>
                </a:solidFill>
              </a:rPr>
              <a:t> - </a:t>
            </a:r>
            <a:r>
              <a:rPr lang="en-US" sz="1900" dirty="0">
                <a:solidFill>
                  <a:srgbClr val="3D637C"/>
                </a:solidFill>
              </a:rPr>
              <a:t>species      + knowledge                                   + market  / type</a:t>
            </a:r>
            <a:br>
              <a:rPr lang="en-US" sz="1900" dirty="0">
                <a:solidFill>
                  <a:srgbClr val="3D637C"/>
                </a:solidFill>
              </a:rPr>
            </a:br>
            <a:r>
              <a:rPr lang="en-US" sz="1900" dirty="0">
                <a:solidFill>
                  <a:srgbClr val="3D637C"/>
                </a:solidFill>
              </a:rPr>
              <a:t>                  Technical Institutes     EU based multinational    Organic</a:t>
            </a:r>
          </a:p>
        </p:txBody>
      </p:sp>
      <p:sp>
        <p:nvSpPr>
          <p:cNvPr id="9" name="Accolade ouvrante 8"/>
          <p:cNvSpPr/>
          <p:nvPr/>
        </p:nvSpPr>
        <p:spPr>
          <a:xfrm>
            <a:off x="415779" y="1236381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colade ouvrante 9"/>
          <p:cNvSpPr/>
          <p:nvPr/>
        </p:nvSpPr>
        <p:spPr>
          <a:xfrm>
            <a:off x="441426" y="4959532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courbée vers la droite 10"/>
          <p:cNvSpPr/>
          <p:nvPr/>
        </p:nvSpPr>
        <p:spPr>
          <a:xfrm>
            <a:off x="115332" y="1523763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lèche courbée vers la droite 11"/>
          <p:cNvSpPr/>
          <p:nvPr/>
        </p:nvSpPr>
        <p:spPr>
          <a:xfrm>
            <a:off x="140981" y="5220788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2" descr="C:\Users\mhpinard\AppData\Local\Microsoft\Windows\Temporary Internet Files\Content.IE5\5YCMNGWD\Drapeau_France_Télévisio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886" y="3780513"/>
            <a:ext cx="235428" cy="155622"/>
          </a:xfrm>
          <a:prstGeom prst="rect">
            <a:avLst/>
          </a:prstGeom>
          <a:noFill/>
        </p:spPr>
      </p:pic>
      <p:pic>
        <p:nvPicPr>
          <p:cNvPr id="16" name="Picture 3" descr="C:\Users\mhpinard\AppData\Local\Microsoft\Windows\Temporary Internet Files\Content.IE5\L2BAYM3Q\flag_world_den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769" y="3772622"/>
            <a:ext cx="254000" cy="160020"/>
          </a:xfrm>
          <a:prstGeom prst="rect">
            <a:avLst/>
          </a:prstGeom>
          <a:noFill/>
        </p:spPr>
      </p:pic>
      <p:pic>
        <p:nvPicPr>
          <p:cNvPr id="17" name="Picture 5" descr="C:\Users\mhpinard\AppData\Local\Microsoft\Windows\Temporary Internet Files\Content.IE5\5YCMNGWD\UK-union-fla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614" y="4126280"/>
            <a:ext cx="220545" cy="144733"/>
          </a:xfrm>
          <a:prstGeom prst="rect">
            <a:avLst/>
          </a:prstGeom>
          <a:noFill/>
        </p:spPr>
      </p:pic>
      <p:pic>
        <p:nvPicPr>
          <p:cNvPr id="18" name="Picture 4" descr="C:\Users\mhpinard\AppData\Local\Microsoft\Windows\Temporary Internet Files\Content.IE5\L2BAYM3Q\Flag_of_the_Netherlands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9557" y="4101007"/>
            <a:ext cx="214313" cy="142875"/>
          </a:xfrm>
          <a:prstGeom prst="rect">
            <a:avLst/>
          </a:prstGeom>
          <a:noFill/>
        </p:spPr>
      </p:pic>
      <p:pic>
        <p:nvPicPr>
          <p:cNvPr id="20" name="Picture 2" descr="Z:\Mes documents\Susan EraNet\logo SusTradeO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53548"/>
            <a:ext cx="1499286" cy="704452"/>
          </a:xfrm>
          <a:prstGeom prst="rect">
            <a:avLst/>
          </a:prstGeom>
          <a:noFill/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554" y="5626443"/>
            <a:ext cx="426458" cy="426458"/>
          </a:xfrm>
          <a:prstGeom prst="rect">
            <a:avLst/>
          </a:prstGeom>
          <a:noFill/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1791" y="5642919"/>
            <a:ext cx="384977" cy="384977"/>
          </a:xfrm>
          <a:prstGeom prst="rect">
            <a:avLst/>
          </a:prstGeom>
          <a:noFill/>
        </p:spPr>
      </p:pic>
      <p:pic>
        <p:nvPicPr>
          <p:cNvPr id="23" name="Picture 2" descr="Flock of sheep, New Zealand, Pacif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2379" y="177797"/>
            <a:ext cx="1132436" cy="73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Z:\Mes documents\Susan EraNet\ISA Egg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327" y="1029729"/>
            <a:ext cx="1050445" cy="69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s://d13z1xw8270sfc.cloudfront.net/origin/423880/banner_image_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4540" y="5035669"/>
            <a:ext cx="1288535" cy="674948"/>
          </a:xfrm>
          <a:prstGeom prst="rect">
            <a:avLst/>
          </a:prstGeom>
          <a:noFill/>
        </p:spPr>
      </p:pic>
      <p:sp>
        <p:nvSpPr>
          <p:cNvPr id="26" name="Accolade ouvrante 25"/>
          <p:cNvSpPr/>
          <p:nvPr/>
        </p:nvSpPr>
        <p:spPr>
          <a:xfrm>
            <a:off x="412590" y="4082182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èche courbée vers la droite 26"/>
          <p:cNvSpPr/>
          <p:nvPr/>
        </p:nvSpPr>
        <p:spPr>
          <a:xfrm>
            <a:off x="112145" y="4343438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Accolade ouvrante 27"/>
          <p:cNvSpPr/>
          <p:nvPr/>
        </p:nvSpPr>
        <p:spPr>
          <a:xfrm>
            <a:off x="404356" y="2615867"/>
            <a:ext cx="143692" cy="64008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èche courbée vers la droite 28"/>
          <p:cNvSpPr/>
          <p:nvPr/>
        </p:nvSpPr>
        <p:spPr>
          <a:xfrm>
            <a:off x="103911" y="2877123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ouble flèche verticale 29"/>
          <p:cNvSpPr/>
          <p:nvPr/>
        </p:nvSpPr>
        <p:spPr>
          <a:xfrm flipH="1">
            <a:off x="3278660" y="5404022"/>
            <a:ext cx="83200" cy="214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uble flèche verticale 30"/>
          <p:cNvSpPr/>
          <p:nvPr/>
        </p:nvSpPr>
        <p:spPr>
          <a:xfrm flipH="1">
            <a:off x="4955060" y="5399902"/>
            <a:ext cx="83200" cy="214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uble flèche verticale 31"/>
          <p:cNvSpPr/>
          <p:nvPr/>
        </p:nvSpPr>
        <p:spPr>
          <a:xfrm flipH="1">
            <a:off x="6730314" y="5395783"/>
            <a:ext cx="83200" cy="214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5" name="Picture 3" descr="C:\Users\mhpinard\AppData\Local\Microsoft\Windows\Temporary Internet Files\Content.IE5\3DGYIGVZ\globe-312668_6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4270" y="2801832"/>
            <a:ext cx="799070" cy="792827"/>
          </a:xfrm>
          <a:prstGeom prst="rect">
            <a:avLst/>
          </a:prstGeom>
          <a:noFill/>
        </p:spPr>
      </p:pic>
      <p:sp>
        <p:nvSpPr>
          <p:cNvPr id="34" name="Flèche courbée vers la droite 33"/>
          <p:cNvSpPr/>
          <p:nvPr/>
        </p:nvSpPr>
        <p:spPr>
          <a:xfrm rot="12112149">
            <a:off x="8480856" y="3587342"/>
            <a:ext cx="313511" cy="62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197" name="Picture 5" descr="C:\Users\mhpinard\AppData\Local\Microsoft\Windows\Temporary Internet Files\Content.IE5\N5LB9MN8\Europe-EU27_on_a_globe.svg_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4460" y="5807675"/>
            <a:ext cx="790961" cy="790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7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BDE3AFC-985C-498A-B32E-3A0E662356A6}" vid="{9219257F-D75F-4E9C-AEF4-C02F440F9C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886</Words>
  <Application>Microsoft Office PowerPoint</Application>
  <PresentationFormat>Diavoorstelling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SusTradeOff Understanding trade-offs between health and efficiency to improve competitiveness and sustainability of animal production by breeding and management</vt:lpstr>
      <vt:lpstr>Project description</vt:lpstr>
      <vt:lpstr>Preliminary results  </vt:lpstr>
      <vt:lpstr> Contribution to SusAn research objectives :  </vt:lpstr>
      <vt:lpstr> Contribution to SusAn research objectives :  </vt:lpstr>
      <vt:lpstr> Research Impact on the 3 pillars of sustainability: Does the project adequately address the different pillars?  How do the different pillars contribute to the aim of your project?  </vt:lpstr>
      <vt:lpstr>Research Impact on the 3 pillars of sustainability:  How relevant are the links made between the pillars? </vt:lpstr>
      <vt:lpstr>Transnational collaboration:  What is the added value of transnational collaboration? </vt:lpstr>
      <vt:lpstr>Transnational collaboration:  Is the transnational collaboration beneficial for broad implementation of the results?</vt:lpstr>
      <vt:lpstr>Multi actor approach:  Is there a strategy to involve relevant stakeholders? </vt:lpstr>
      <vt:lpstr>Multi actor approach: Are research outcomes validated under practical conditions along the whole value added chain? </vt:lpstr>
      <vt:lpstr>  Cross-scale approach: In how far does it make sense in the particular research project to target the different levels? How relevant are the interactions seen between the levels?    </vt:lpstr>
      <vt:lpstr>Cross-scale approach: Which is the Impact of the project in terms of knowledge acquisition?</vt:lpstr>
      <vt:lpstr>Dissemination and communication strategy:  Is there strategy for exploiting the potential of the projects results? </vt:lpstr>
      <vt:lpstr>Dissemination and communication strategy: Do you disseminate the projects results via Open Data?</vt:lpstr>
    </vt:vector>
  </TitlesOfParts>
  <Company>ILVO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Katrien Broekaert</dc:creator>
  <cp:lastModifiedBy>Hoving, dr. ir. S. (Saske)</cp:lastModifiedBy>
  <cp:revision>72</cp:revision>
  <dcterms:created xsi:type="dcterms:W3CDTF">2017-10-27T08:55:45Z</dcterms:created>
  <dcterms:modified xsi:type="dcterms:W3CDTF">2019-04-08T14:47:35Z</dcterms:modified>
</cp:coreProperties>
</file>